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6858000" cx="12192000"/>
  <p:notesSz cx="6858000" cy="9144000"/>
  <p:embeddedFontLst>
    <p:embeddedFont>
      <p:font typeface="Lora"/>
      <p:regular r:id="rId30"/>
      <p:bold r:id="rId31"/>
      <p:italic r:id="rId32"/>
      <p:boldItalic r:id="rId33"/>
    </p:embeddedFont>
    <p:embeddedFont>
      <p:font typeface="Quattrocento Sans"/>
      <p:regular r:id="rId34"/>
      <p:bold r:id="rId35"/>
      <p:italic r:id="rId36"/>
      <p:boldItalic r:id="rId37"/>
    </p:embeddedFont>
    <p:embeddedFont>
      <p:font typeface="Roboto Light"/>
      <p:regular r:id="rId38"/>
      <p:bold r:id="rId39"/>
      <p:italic r:id="rId40"/>
      <p:boldItalic r:id="rId41"/>
    </p:embeddedFont>
    <p:embeddedFont>
      <p:font typeface="Helvetica Neue"/>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6" roundtripDataSignature="AMtx7miH0TkK6rQHDkGtkDOYTSjcCxhpK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5CF843-A7A7-4F74-96D8-CCB31615F1DC}">
  <a:tblStyle styleId="{F05CF843-A7A7-4F74-96D8-CCB31615F1D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italic.fntdata"/><Relationship Id="rId20" Type="http://schemas.openxmlformats.org/officeDocument/2006/relationships/slide" Target="slides/slide14.xml"/><Relationship Id="rId42" Type="http://schemas.openxmlformats.org/officeDocument/2006/relationships/font" Target="fonts/HelveticaNeue-regular.fntdata"/><Relationship Id="rId41" Type="http://schemas.openxmlformats.org/officeDocument/2006/relationships/font" Target="fonts/RobotoLight-boldItalic.fntdata"/><Relationship Id="rId22" Type="http://schemas.openxmlformats.org/officeDocument/2006/relationships/slide" Target="slides/slide16.xml"/><Relationship Id="rId44" Type="http://schemas.openxmlformats.org/officeDocument/2006/relationships/font" Target="fonts/HelveticaNeue-italic.fntdata"/><Relationship Id="rId21" Type="http://schemas.openxmlformats.org/officeDocument/2006/relationships/slide" Target="slides/slide15.xml"/><Relationship Id="rId43" Type="http://schemas.openxmlformats.org/officeDocument/2006/relationships/font" Target="fonts/HelveticaNeue-bold.fntdata"/><Relationship Id="rId24" Type="http://schemas.openxmlformats.org/officeDocument/2006/relationships/slide" Target="slides/slide18.xml"/><Relationship Id="rId46" Type="http://customschemas.google.com/relationships/presentationmetadata" Target="metadata"/><Relationship Id="rId23" Type="http://schemas.openxmlformats.org/officeDocument/2006/relationships/slide" Target="slides/slide17.xml"/><Relationship Id="rId45" Type="http://schemas.openxmlformats.org/officeDocument/2006/relationships/font" Target="fonts/HelveticaNeue-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ora-bold.fntdata"/><Relationship Id="rId30" Type="http://schemas.openxmlformats.org/officeDocument/2006/relationships/font" Target="fonts/Lora-regular.fntdata"/><Relationship Id="rId11" Type="http://schemas.openxmlformats.org/officeDocument/2006/relationships/slide" Target="slides/slide5.xml"/><Relationship Id="rId33" Type="http://schemas.openxmlformats.org/officeDocument/2006/relationships/font" Target="fonts/Lora-boldItalic.fntdata"/><Relationship Id="rId10" Type="http://schemas.openxmlformats.org/officeDocument/2006/relationships/slide" Target="slides/slide4.xml"/><Relationship Id="rId32" Type="http://schemas.openxmlformats.org/officeDocument/2006/relationships/font" Target="fonts/Lora-italic.fntdata"/><Relationship Id="rId13" Type="http://schemas.openxmlformats.org/officeDocument/2006/relationships/slide" Target="slides/slide7.xml"/><Relationship Id="rId35" Type="http://schemas.openxmlformats.org/officeDocument/2006/relationships/font" Target="fonts/QuattrocentoSans-bold.fntdata"/><Relationship Id="rId12" Type="http://schemas.openxmlformats.org/officeDocument/2006/relationships/slide" Target="slides/slide6.xml"/><Relationship Id="rId34" Type="http://schemas.openxmlformats.org/officeDocument/2006/relationships/font" Target="fonts/QuattrocentoSans-regular.fntdata"/><Relationship Id="rId15" Type="http://schemas.openxmlformats.org/officeDocument/2006/relationships/slide" Target="slides/slide9.xml"/><Relationship Id="rId37" Type="http://schemas.openxmlformats.org/officeDocument/2006/relationships/font" Target="fonts/QuattrocentoSans-boldItalic.fntdata"/><Relationship Id="rId14" Type="http://schemas.openxmlformats.org/officeDocument/2006/relationships/slide" Target="slides/slide8.xml"/><Relationship Id="rId36" Type="http://schemas.openxmlformats.org/officeDocument/2006/relationships/font" Target="fonts/QuattrocentoSans-italic.fntdata"/><Relationship Id="rId17" Type="http://schemas.openxmlformats.org/officeDocument/2006/relationships/slide" Target="slides/slide11.xml"/><Relationship Id="rId39" Type="http://schemas.openxmlformats.org/officeDocument/2006/relationships/font" Target="fonts/RobotoLight-bold.fntdata"/><Relationship Id="rId16" Type="http://schemas.openxmlformats.org/officeDocument/2006/relationships/slide" Target="slides/slide10.xml"/><Relationship Id="rId38" Type="http://schemas.openxmlformats.org/officeDocument/2006/relationships/font" Target="fonts/RobotoLight-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1" name="Google Shape;301;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5"/>
          <p:cNvSpPr/>
          <p:nvPr>
            <p:ph idx="2" type="pic"/>
          </p:nvPr>
        </p:nvSpPr>
        <p:spPr>
          <a:xfrm>
            <a:off x="5183188" y="987425"/>
            <a:ext cx="6172200" cy="4873625"/>
          </a:xfrm>
          <a:prstGeom prst="rect">
            <a:avLst/>
          </a:prstGeom>
          <a:noFill/>
          <a:ln>
            <a:noFill/>
          </a:ln>
        </p:spPr>
      </p:sp>
      <p:sp>
        <p:nvSpPr>
          <p:cNvPr id="88" name="Google Shape;8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7"/>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ww.irdai.gov.in/ADMINCMS/cms/NormalData_Layout.aspx?page=PageNo4&amp;mid=2" TargetMode="Externa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77" cy="2169825"/>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rgbClr val="262626"/>
                </a:solidFill>
                <a:latin typeface="Roboto Light"/>
                <a:ea typeface="Roboto Light"/>
                <a:cs typeface="Roboto Light"/>
                <a:sym typeface="Roboto Light"/>
              </a:rPr>
              <a:t>Non-Life Insurance – Principles, Products, Practices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Code: </a:t>
            </a:r>
            <a:r>
              <a:rPr b="0" i="0" lang="en-IN" sz="1800" u="none" cap="none" strike="noStrike">
                <a:solidFill>
                  <a:srgbClr val="262626"/>
                </a:solidFill>
                <a:latin typeface="Roboto Light"/>
                <a:ea typeface="Roboto Light"/>
                <a:cs typeface="Roboto Light"/>
                <a:sym typeface="Roboto Light"/>
              </a:rPr>
              <a:t>PUSASQF2.5</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1</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 </a:t>
            </a:r>
            <a:r>
              <a:rPr b="0" i="0" lang="en-IN" sz="1800" u="none" cap="none" strike="noStrike">
                <a:solidFill>
                  <a:srgbClr val="262626"/>
                </a:solidFill>
                <a:latin typeface="Roboto Light"/>
                <a:ea typeface="Roboto Light"/>
                <a:cs typeface="Roboto Light"/>
                <a:sym typeface="Roboto Light"/>
              </a:rPr>
              <a:t>Introduction to Non-Life Insurance</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10433957" y="532639"/>
            <a:ext cx="1758043"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2800">
                <a:solidFill>
                  <a:schemeClr val="lt1"/>
                </a:solidFill>
                <a:latin typeface="Roboto Light"/>
                <a:ea typeface="Roboto Light"/>
                <a:cs typeface="Roboto Light"/>
                <a:sym typeface="Roboto Light"/>
              </a:rPr>
              <a:t>Lecture 1 </a:t>
            </a:r>
            <a:endParaRPr sz="2800">
              <a:solidFill>
                <a:schemeClr val="lt1"/>
              </a:solidFill>
              <a:latin typeface="Roboto Light"/>
              <a:ea typeface="Roboto Light"/>
              <a:cs typeface="Roboto Light"/>
              <a:sym typeface="Roboto Light"/>
            </a:endParaRPr>
          </a:p>
        </p:txBody>
      </p:sp>
      <p:sp>
        <p:nvSpPr>
          <p:cNvPr id="112" name="Google Shape;112;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0"/>
          <p:cNvSpPr txBox="1"/>
          <p:nvPr>
            <p:ph type="title"/>
          </p:nvPr>
        </p:nvSpPr>
        <p:spPr>
          <a:xfrm>
            <a:off x="1169248" y="956276"/>
            <a:ext cx="42773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Evolution in India</a:t>
            </a:r>
            <a:endParaRPr b="1" sz="3600">
              <a:latin typeface="Helvetica Neue"/>
              <a:ea typeface="Helvetica Neue"/>
              <a:cs typeface="Helvetica Neue"/>
              <a:sym typeface="Helvetica Neue"/>
            </a:endParaRPr>
          </a:p>
        </p:txBody>
      </p:sp>
      <p:sp>
        <p:nvSpPr>
          <p:cNvPr id="205" name="Google Shape;205;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06" name="Google Shape;206;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07" name="Google Shape;207;p10"/>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08" name="Google Shape;208;p10"/>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 name="Google Shape;209;p10"/>
          <p:cNvSpPr/>
          <p:nvPr/>
        </p:nvSpPr>
        <p:spPr>
          <a:xfrm>
            <a:off x="1169248" y="1776240"/>
            <a:ext cx="9830056" cy="1914370"/>
          </a:xfrm>
          <a:prstGeom prst="rect">
            <a:avLst/>
          </a:prstGeom>
          <a:noFill/>
          <a:ln>
            <a:noFill/>
          </a:ln>
        </p:spPr>
        <p:txBody>
          <a:bodyPr anchorCtr="0" anchor="t" bIns="45700" lIns="91425" spcFirstLastPara="1" rIns="91425" wrap="square" tIns="45700">
            <a:spAutoFit/>
          </a:bodyPr>
          <a:lstStyle/>
          <a:p>
            <a:pPr indent="-285750" lvl="0" marL="298450" marR="0" rtl="0" algn="l">
              <a:lnSpc>
                <a:spcPct val="10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Triton Insurance company Ltd., established in Calcutta in 1850 AD</a:t>
            </a:r>
            <a:endParaRPr/>
          </a:p>
          <a:p>
            <a:pPr indent="-285750" lvl="0" marL="298450" marR="389890" rtl="0" algn="l">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Indian Mercantile Insurance company Ltd. started in Bombay in 1906-07  107 insurers were amalgamated and grouped into four companies, namely</a:t>
            </a:r>
            <a:endParaRPr/>
          </a:p>
          <a:p>
            <a:pPr indent="-285750" lvl="0" marL="298450" marR="5080" rtl="0" algn="just">
              <a:lnSpc>
                <a:spcPct val="11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National Insurance Company Ltd., the New India Assurance Company Ltd., the  Oriental Insurance Company Ltd and the United India Insurance Company Ltd.  </a:t>
            </a:r>
            <a:endParaRPr sz="1600">
              <a:solidFill>
                <a:schemeClr val="dk1"/>
              </a:solidFill>
              <a:latin typeface="Quattrocento Sans"/>
              <a:ea typeface="Quattrocento Sans"/>
              <a:cs typeface="Quattrocento Sans"/>
              <a:sym typeface="Quattrocento Sans"/>
            </a:endParaRPr>
          </a:p>
          <a:p>
            <a:pPr indent="-285750" lvl="0" marL="298450" marR="5080" rtl="0" algn="just">
              <a:lnSpc>
                <a:spcPct val="11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The General Insurance Corporation of India was incorporated as a company in  1971 and it commence business on January 1st 1973.</a:t>
            </a:r>
            <a:endParaRPr sz="1600">
              <a:solidFill>
                <a:schemeClr val="dk1"/>
              </a:solidFill>
              <a:latin typeface="Quattrocento Sans"/>
              <a:ea typeface="Quattrocento Sans"/>
              <a:cs typeface="Quattrocento Sans"/>
              <a:sym typeface="Quattrocento Sans"/>
            </a:endParaRPr>
          </a:p>
        </p:txBody>
      </p:sp>
      <p:sp>
        <p:nvSpPr>
          <p:cNvPr id="210" name="Google Shape;210;p10"/>
          <p:cNvSpPr txBox="1"/>
          <p:nvPr/>
        </p:nvSpPr>
        <p:spPr>
          <a:xfrm>
            <a:off x="1169248" y="4731026"/>
            <a:ext cx="9299969"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Read: </a:t>
            </a:r>
            <a:r>
              <a:rPr i="1" lang="en-IN" sz="1800">
                <a:solidFill>
                  <a:schemeClr val="dk1"/>
                </a:solidFill>
                <a:latin typeface="Calibri"/>
                <a:ea typeface="Calibri"/>
                <a:cs typeface="Calibri"/>
                <a:sym typeface="Calibri"/>
              </a:rPr>
              <a:t>History of insurance in India</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IN" sz="1800" u="sng">
                <a:solidFill>
                  <a:schemeClr val="dk1"/>
                </a:solidFill>
                <a:latin typeface="Calibri"/>
                <a:ea typeface="Calibri"/>
                <a:cs typeface="Calibri"/>
                <a:sym typeface="Calibri"/>
                <a:hlinkClick r:id="rId3">
                  <a:extLst>
                    <a:ext uri="{A12FA001-AC4F-418D-AE19-62706E023703}">
                      <ahyp:hlinkClr val="tx"/>
                    </a:ext>
                  </a:extLst>
                </a:hlinkClick>
              </a:rPr>
              <a:t>https://www.irdai.gov.in/ADMINCMS/cms/NormalData_Layout.aspx?page=PageNo4&amp;mid=2</a:t>
            </a:r>
            <a:endParaRPr sz="1800">
              <a:solidFill>
                <a:schemeClr val="dk1"/>
              </a:solidFill>
              <a:latin typeface="Calibri"/>
              <a:ea typeface="Calibri"/>
              <a:cs typeface="Calibri"/>
              <a:sym typeface="Calibri"/>
            </a:endParaRPr>
          </a:p>
        </p:txBody>
      </p:sp>
      <p:pic>
        <p:nvPicPr>
          <p:cNvPr descr="Paperclip" id="211" name="Google Shape;211;p10"/>
          <p:cNvPicPr preferRelativeResize="0"/>
          <p:nvPr/>
        </p:nvPicPr>
        <p:blipFill rotWithShape="1">
          <a:blip r:embed="rId4">
            <a:alphaModFix/>
          </a:blip>
          <a:srcRect b="0" l="0" r="0" t="0"/>
          <a:stretch/>
        </p:blipFill>
        <p:spPr>
          <a:xfrm>
            <a:off x="612775" y="4812781"/>
            <a:ext cx="491569" cy="49156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1"/>
          <p:cNvSpPr txBox="1"/>
          <p:nvPr>
            <p:ph type="title"/>
          </p:nvPr>
        </p:nvSpPr>
        <p:spPr>
          <a:xfrm>
            <a:off x="1169251" y="956275"/>
            <a:ext cx="59871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GI Industry in India</a:t>
            </a:r>
            <a:endParaRPr b="1" sz="3600">
              <a:latin typeface="Helvetica Neue"/>
              <a:ea typeface="Helvetica Neue"/>
              <a:cs typeface="Helvetica Neue"/>
              <a:sym typeface="Helvetica Neue"/>
            </a:endParaRPr>
          </a:p>
        </p:txBody>
      </p:sp>
      <p:sp>
        <p:nvSpPr>
          <p:cNvPr id="217" name="Google Shape;21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18" name="Google Shape;218;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19" name="Google Shape;219;p11"/>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20" name="Google Shape;220;p11"/>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21" name="Google Shape;221;p11"/>
          <p:cNvPicPr preferRelativeResize="0"/>
          <p:nvPr/>
        </p:nvPicPr>
        <p:blipFill rotWithShape="1">
          <a:blip r:embed="rId3">
            <a:alphaModFix/>
          </a:blip>
          <a:srcRect b="0" l="0" r="0" t="0"/>
          <a:stretch/>
        </p:blipFill>
        <p:spPr>
          <a:xfrm>
            <a:off x="1169248" y="1602607"/>
            <a:ext cx="9843309" cy="49848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2"/>
          <p:cNvSpPr txBox="1"/>
          <p:nvPr>
            <p:ph type="title"/>
          </p:nvPr>
        </p:nvSpPr>
        <p:spPr>
          <a:xfrm>
            <a:off x="1169251" y="956275"/>
            <a:ext cx="5639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GI Industry in India</a:t>
            </a:r>
            <a:endParaRPr b="1" sz="3600">
              <a:latin typeface="Helvetica Neue"/>
              <a:ea typeface="Helvetica Neue"/>
              <a:cs typeface="Helvetica Neue"/>
              <a:sym typeface="Helvetica Neue"/>
            </a:endParaRPr>
          </a:p>
        </p:txBody>
      </p:sp>
      <p:sp>
        <p:nvSpPr>
          <p:cNvPr id="227" name="Google Shape;227;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28" name="Google Shape;228;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29" name="Google Shape;229;p12"/>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30" name="Google Shape;230;p12"/>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12"/>
          <p:cNvSpPr/>
          <p:nvPr/>
        </p:nvSpPr>
        <p:spPr>
          <a:xfrm>
            <a:off x="1169248" y="1770228"/>
            <a:ext cx="10184552"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rgbClr val="2E2D2D"/>
                </a:solidFill>
                <a:latin typeface="Quattrocento Sans"/>
                <a:ea typeface="Quattrocento Sans"/>
                <a:cs typeface="Quattrocento Sans"/>
                <a:sym typeface="Quattrocento Sans"/>
              </a:rPr>
              <a:t>India’s premium share in global life insurance and non-life insurance market was at 2.73% and 0.79% respectively, during 2019.</a:t>
            </a:r>
            <a:endParaRPr/>
          </a:p>
          <a:p>
            <a:pPr indent="0" lvl="0" marL="0" marR="0" rtl="0" algn="l">
              <a:spcBef>
                <a:spcPts val="0"/>
              </a:spcBef>
              <a:spcAft>
                <a:spcPts val="0"/>
              </a:spcAft>
              <a:buNone/>
            </a:pPr>
            <a:r>
              <a:t/>
            </a:r>
            <a:endParaRPr b="0" i="0" sz="1600">
              <a:solidFill>
                <a:srgbClr val="2E2D2D"/>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In FY21, non-life insurers (comprising general insurers, standalone health insurers and specialized insurers) recorded a 5.19% growth in gross direct premiums.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market share of private sector companies in the general and health insurance market has increased from </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47.97% in FY19 to 48.03% in FY20.</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Motor insurance </a:t>
            </a:r>
            <a:r>
              <a:rPr lang="en-IN" sz="1600">
                <a:solidFill>
                  <a:schemeClr val="dk1"/>
                </a:solidFill>
                <a:latin typeface="Quattrocento Sans"/>
                <a:ea typeface="Quattrocento Sans"/>
                <a:cs typeface="Quattrocento Sans"/>
                <a:sym typeface="Quattrocento Sans"/>
              </a:rPr>
              <a:t>accounted for 34.1% of the non-life insurance premiums earned, followed by </a:t>
            </a:r>
            <a:r>
              <a:rPr b="1" lang="en-IN" sz="1600">
                <a:solidFill>
                  <a:schemeClr val="dk1"/>
                </a:solidFill>
                <a:latin typeface="Quattrocento Sans"/>
                <a:ea typeface="Quattrocento Sans"/>
                <a:cs typeface="Quattrocento Sans"/>
                <a:sym typeface="Quattrocento Sans"/>
              </a:rPr>
              <a:t>health</a:t>
            </a:r>
            <a:r>
              <a:rPr lang="en-IN" sz="1600">
                <a:solidFill>
                  <a:schemeClr val="dk1"/>
                </a:solidFill>
                <a:latin typeface="Quattrocento Sans"/>
                <a:ea typeface="Quattrocento Sans"/>
                <a:cs typeface="Quattrocento Sans"/>
                <a:sym typeface="Quattrocento Sans"/>
              </a:rPr>
              <a:t> </a:t>
            </a:r>
            <a:r>
              <a:rPr b="1" lang="en-IN" sz="1600">
                <a:solidFill>
                  <a:schemeClr val="dk1"/>
                </a:solidFill>
                <a:latin typeface="Quattrocento Sans"/>
                <a:ea typeface="Quattrocento Sans"/>
                <a:cs typeface="Quattrocento Sans"/>
                <a:sym typeface="Quattrocento Sans"/>
              </a:rPr>
              <a:t>insurance </a:t>
            </a:r>
            <a:r>
              <a:rPr lang="en-IN" sz="1600">
                <a:solidFill>
                  <a:schemeClr val="dk1"/>
                </a:solidFill>
                <a:latin typeface="Quattrocento Sans"/>
                <a:ea typeface="Quattrocento Sans"/>
                <a:cs typeface="Quattrocento Sans"/>
                <a:sym typeface="Quattrocento Sans"/>
              </a:rPr>
              <a:t>at 29.5%, in FY21 Post-Covid rising demand for personal mobility space is leading to a shift in</a:t>
            </a:r>
            <a:r>
              <a:rPr b="1" lang="en-IN" sz="1600">
                <a:solidFill>
                  <a:schemeClr val="dk1"/>
                </a:solidFill>
                <a:latin typeface="Quattrocento Sans"/>
                <a:ea typeface="Quattrocento Sans"/>
                <a:cs typeface="Quattrocento Sans"/>
                <a:sym typeface="Quattrocento Sans"/>
              </a:rPr>
              <a:t> vehicle ownership </a:t>
            </a:r>
            <a:r>
              <a:rPr lang="en-IN" sz="1600">
                <a:solidFill>
                  <a:schemeClr val="dk1"/>
                </a:solidFill>
                <a:latin typeface="Quattrocento Sans"/>
                <a:ea typeface="Quattrocento Sans"/>
                <a:cs typeface="Quattrocento Sans"/>
                <a:sym typeface="Quattrocento Sans"/>
              </a:rPr>
              <a:t>patterns and may create an opportunity for motor insurers.</a:t>
            </a:r>
            <a:r>
              <a:rPr b="1" lang="en-IN"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Health insurance</a:t>
            </a:r>
            <a:r>
              <a:rPr lang="en-IN" sz="1600">
                <a:solidFill>
                  <a:schemeClr val="dk1"/>
                </a:solidFill>
                <a:latin typeface="Quattrocento Sans"/>
                <a:ea typeface="Quattrocento Sans"/>
                <a:cs typeface="Quattrocento Sans"/>
                <a:sym typeface="Quattrocento Sans"/>
              </a:rPr>
              <a:t> witnessed 13.3% growth in GDPI in FY21, while fire insurance and liability insurance observed 28.1% and 16.4% growth respectively in the same period.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b="0" i="0" sz="1600">
              <a:solidFill>
                <a:srgbClr val="2E2D2D"/>
              </a:solidFill>
              <a:latin typeface="Quattrocento Sans"/>
              <a:ea typeface="Quattrocento Sans"/>
              <a:cs typeface="Quattrocento Sans"/>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3"/>
          <p:cNvSpPr txBox="1"/>
          <p:nvPr>
            <p:ph type="title"/>
          </p:nvPr>
        </p:nvSpPr>
        <p:spPr>
          <a:xfrm>
            <a:off x="1169251" y="956275"/>
            <a:ext cx="6575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GI Industry in India</a:t>
            </a:r>
            <a:endParaRPr b="1" sz="3600">
              <a:latin typeface="Helvetica Neue"/>
              <a:ea typeface="Helvetica Neue"/>
              <a:cs typeface="Helvetica Neue"/>
              <a:sym typeface="Helvetica Neue"/>
            </a:endParaRPr>
          </a:p>
        </p:txBody>
      </p:sp>
      <p:sp>
        <p:nvSpPr>
          <p:cNvPr id="237" name="Google Shape;23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38" name="Google Shape;238;p1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2.2</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39" name="Google Shape;239;p13"/>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40" name="Google Shape;240;p13"/>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1" name="Google Shape;241;p13"/>
          <p:cNvSpPr/>
          <p:nvPr/>
        </p:nvSpPr>
        <p:spPr>
          <a:xfrm>
            <a:off x="1169248" y="1889498"/>
            <a:ext cx="9366230"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IN" sz="1600">
                <a:solidFill>
                  <a:srgbClr val="2E2D2D"/>
                </a:solidFill>
                <a:latin typeface="Quattrocento Sans"/>
                <a:ea typeface="Quattrocento Sans"/>
                <a:cs typeface="Quattrocento Sans"/>
                <a:sym typeface="Quattrocento Sans"/>
              </a:rPr>
              <a:t>Private and Public sector players in India</a:t>
            </a:r>
            <a:endParaRPr b="1" i="0" sz="1600">
              <a:solidFill>
                <a:srgbClr val="2E2D2D"/>
              </a:solidFill>
              <a:latin typeface="Quattrocento Sans"/>
              <a:ea typeface="Quattrocento Sans"/>
              <a:cs typeface="Quattrocento Sans"/>
              <a:sym typeface="Quattrocento Sans"/>
            </a:endParaRPr>
          </a:p>
        </p:txBody>
      </p:sp>
      <p:sp>
        <p:nvSpPr>
          <p:cNvPr id="242" name="Google Shape;242;p13"/>
          <p:cNvSpPr txBox="1"/>
          <p:nvPr/>
        </p:nvSpPr>
        <p:spPr>
          <a:xfrm>
            <a:off x="1169248" y="2531165"/>
            <a:ext cx="936623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Name some private and public sector insurance companies that offer general insurance products.</a:t>
            </a:r>
            <a:endParaRPr sz="1800">
              <a:solidFill>
                <a:schemeClr val="dk1"/>
              </a:solidFill>
              <a:latin typeface="Calibri"/>
              <a:ea typeface="Calibri"/>
              <a:cs typeface="Calibri"/>
              <a:sym typeface="Calibri"/>
            </a:endParaRPr>
          </a:p>
        </p:txBody>
      </p:sp>
      <p:pic>
        <p:nvPicPr>
          <p:cNvPr descr="Help" id="243" name="Google Shape;243;p13"/>
          <p:cNvPicPr preferRelativeResize="0"/>
          <p:nvPr/>
        </p:nvPicPr>
        <p:blipFill rotWithShape="1">
          <a:blip r:embed="rId3">
            <a:alphaModFix/>
          </a:blip>
          <a:srcRect b="0" l="0" r="0" t="0"/>
          <a:stretch/>
        </p:blipFill>
        <p:spPr>
          <a:xfrm>
            <a:off x="507084" y="2470046"/>
            <a:ext cx="491569" cy="4915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4"/>
          <p:cNvSpPr txBox="1"/>
          <p:nvPr>
            <p:ph type="title"/>
          </p:nvPr>
        </p:nvSpPr>
        <p:spPr>
          <a:xfrm>
            <a:off x="1169251" y="956275"/>
            <a:ext cx="6575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GI Industry in India</a:t>
            </a:r>
            <a:endParaRPr b="1" sz="3600">
              <a:latin typeface="Helvetica Neue"/>
              <a:ea typeface="Helvetica Neue"/>
              <a:cs typeface="Helvetica Neue"/>
              <a:sym typeface="Helvetica Neue"/>
            </a:endParaRPr>
          </a:p>
        </p:txBody>
      </p:sp>
      <p:sp>
        <p:nvSpPr>
          <p:cNvPr id="249" name="Google Shape;249;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50" name="Google Shape;250;p1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2.2</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51" name="Google Shape;251;p14"/>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52" name="Google Shape;252;p14"/>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14"/>
          <p:cNvSpPr/>
          <p:nvPr/>
        </p:nvSpPr>
        <p:spPr>
          <a:xfrm>
            <a:off x="1169248" y="1746287"/>
            <a:ext cx="9366230"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IN" sz="1600">
                <a:solidFill>
                  <a:srgbClr val="2E2D2D"/>
                </a:solidFill>
                <a:latin typeface="Quattrocento Sans"/>
                <a:ea typeface="Quattrocento Sans"/>
                <a:cs typeface="Quattrocento Sans"/>
                <a:sym typeface="Quattrocento Sans"/>
              </a:rPr>
              <a:t>Private and Public sector players in India</a:t>
            </a:r>
            <a:endParaRPr b="1" i="0" sz="1600">
              <a:solidFill>
                <a:srgbClr val="2E2D2D"/>
              </a:solidFill>
              <a:latin typeface="Quattrocento Sans"/>
              <a:ea typeface="Quattrocento Sans"/>
              <a:cs typeface="Quattrocento Sans"/>
              <a:sym typeface="Quattrocento Sans"/>
            </a:endParaRPr>
          </a:p>
        </p:txBody>
      </p:sp>
      <p:pic>
        <p:nvPicPr>
          <p:cNvPr id="254" name="Google Shape;254;p14"/>
          <p:cNvPicPr preferRelativeResize="0"/>
          <p:nvPr/>
        </p:nvPicPr>
        <p:blipFill rotWithShape="1">
          <a:blip r:embed="rId3">
            <a:alphaModFix/>
          </a:blip>
          <a:srcRect b="0" l="0" r="0" t="0"/>
          <a:stretch/>
        </p:blipFill>
        <p:spPr>
          <a:xfrm>
            <a:off x="885390" y="2390919"/>
            <a:ext cx="5191795" cy="3005345"/>
          </a:xfrm>
          <a:prstGeom prst="rect">
            <a:avLst/>
          </a:prstGeom>
          <a:noFill/>
          <a:ln>
            <a:noFill/>
          </a:ln>
        </p:spPr>
      </p:pic>
      <p:pic>
        <p:nvPicPr>
          <p:cNvPr id="255" name="Google Shape;255;p14"/>
          <p:cNvPicPr preferRelativeResize="0"/>
          <p:nvPr/>
        </p:nvPicPr>
        <p:blipFill rotWithShape="1">
          <a:blip r:embed="rId4">
            <a:alphaModFix/>
          </a:blip>
          <a:srcRect b="0" l="0" r="0" t="0"/>
          <a:stretch/>
        </p:blipFill>
        <p:spPr>
          <a:xfrm>
            <a:off x="6077185" y="2446988"/>
            <a:ext cx="5181600" cy="29492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5"/>
          <p:cNvSpPr txBox="1"/>
          <p:nvPr>
            <p:ph type="title"/>
          </p:nvPr>
        </p:nvSpPr>
        <p:spPr>
          <a:xfrm>
            <a:off x="1169251" y="956275"/>
            <a:ext cx="60120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GI Industry in India</a:t>
            </a:r>
            <a:endParaRPr b="1" sz="3600">
              <a:latin typeface="Helvetica Neue"/>
              <a:ea typeface="Helvetica Neue"/>
              <a:cs typeface="Helvetica Neue"/>
              <a:sym typeface="Helvetica Neue"/>
            </a:endParaRPr>
          </a:p>
        </p:txBody>
      </p:sp>
      <p:sp>
        <p:nvSpPr>
          <p:cNvPr id="261" name="Google Shape;261;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62" name="Google Shape;262;p1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2.2</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63" name="Google Shape;263;p15"/>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64" name="Google Shape;264;p15"/>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5" name="Google Shape;265;p15"/>
          <p:cNvSpPr/>
          <p:nvPr/>
        </p:nvSpPr>
        <p:spPr>
          <a:xfrm>
            <a:off x="1169248" y="1720221"/>
            <a:ext cx="9366230"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IN" sz="1600">
                <a:solidFill>
                  <a:srgbClr val="2E2D2D"/>
                </a:solidFill>
                <a:latin typeface="Quattrocento Sans"/>
                <a:ea typeface="Quattrocento Sans"/>
                <a:cs typeface="Quattrocento Sans"/>
                <a:sym typeface="Quattrocento Sans"/>
              </a:rPr>
              <a:t>Private and Public sector players in India</a:t>
            </a:r>
            <a:endParaRPr b="1" i="0" sz="1600">
              <a:solidFill>
                <a:srgbClr val="2E2D2D"/>
              </a:solidFill>
              <a:latin typeface="Quattrocento Sans"/>
              <a:ea typeface="Quattrocento Sans"/>
              <a:cs typeface="Quattrocento Sans"/>
              <a:sym typeface="Quattrocento Sans"/>
            </a:endParaRPr>
          </a:p>
        </p:txBody>
      </p:sp>
      <p:graphicFrame>
        <p:nvGraphicFramePr>
          <p:cNvPr id="266" name="Google Shape;266;p15"/>
          <p:cNvGraphicFramePr/>
          <p:nvPr/>
        </p:nvGraphicFramePr>
        <p:xfrm>
          <a:off x="1169248" y="2203998"/>
          <a:ext cx="3000000" cy="3000000"/>
        </p:xfrm>
        <a:graphic>
          <a:graphicData uri="http://schemas.openxmlformats.org/drawingml/2006/table">
            <a:tbl>
              <a:tblPr bandRow="1" firstRow="1">
                <a:noFill/>
                <a:tableStyleId>{F05CF843-A7A7-4F74-96D8-CCB31615F1DC}</a:tableStyleId>
              </a:tblPr>
              <a:tblGrid>
                <a:gridCol w="4683125"/>
                <a:gridCol w="4683125"/>
              </a:tblGrid>
              <a:tr h="370850">
                <a:tc>
                  <a:txBody>
                    <a:bodyPr/>
                    <a:lstStyle/>
                    <a:p>
                      <a:pPr indent="0" lvl="0" marL="0" marR="0" rtl="0" algn="l">
                        <a:spcBef>
                          <a:spcPts val="0"/>
                        </a:spcBef>
                        <a:spcAft>
                          <a:spcPts val="0"/>
                        </a:spcAft>
                        <a:buNone/>
                      </a:pPr>
                      <a:r>
                        <a:rPr b="1" lang="en-IN" sz="1600" u="none" cap="none" strike="noStrike">
                          <a:latin typeface="Quattrocento Sans"/>
                          <a:ea typeface="Quattrocento Sans"/>
                          <a:cs typeface="Quattrocento Sans"/>
                          <a:sym typeface="Quattrocento Sans"/>
                        </a:rPr>
                        <a:t>Public Sector</a:t>
                      </a:r>
                      <a:endParaRPr b="1" sz="16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b="1" i="0" lang="en-IN" sz="1600">
                          <a:solidFill>
                            <a:srgbClr val="2E2D2D"/>
                          </a:solidFill>
                          <a:latin typeface="Quattrocento Sans"/>
                          <a:ea typeface="Quattrocento Sans"/>
                          <a:cs typeface="Quattrocento Sans"/>
                          <a:sym typeface="Quattrocento Sans"/>
                        </a:rPr>
                        <a:t>Private sector</a:t>
                      </a:r>
                      <a:endParaRPr b="1" sz="1600">
                        <a:latin typeface="Quattrocento Sans"/>
                        <a:ea typeface="Quattrocento Sans"/>
                        <a:cs typeface="Quattrocento Sans"/>
                        <a:sym typeface="Quattrocento Sans"/>
                      </a:endParaRPr>
                    </a:p>
                  </a:txBody>
                  <a:tcPr marT="45725" marB="45725" marR="91450" marL="91450"/>
                </a:tc>
              </a:tr>
              <a:tr h="370850">
                <a:tc>
                  <a:txBody>
                    <a:bodyPr/>
                    <a:lstStyle/>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National Insurance Company Limited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New India Assurance Company Limited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Oriental Insurance Company Limited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United India Insurance Company Limited</a:t>
                      </a:r>
                      <a:endParaRPr/>
                    </a:p>
                    <a:p>
                      <a:pPr indent="-241300" lvl="0" marL="342900" marR="0" rtl="0" algn="l">
                        <a:spcBef>
                          <a:spcPts val="0"/>
                        </a:spcBef>
                        <a:spcAft>
                          <a:spcPts val="0"/>
                        </a:spcAft>
                        <a:buClr>
                          <a:schemeClr val="dk1"/>
                        </a:buClr>
                        <a:buSzPts val="1600"/>
                        <a:buFont typeface="Calibri"/>
                        <a:buNone/>
                      </a:pPr>
                      <a:r>
                        <a:t/>
                      </a:r>
                      <a:endParaRPr sz="1600">
                        <a:latin typeface="Quattrocento Sans"/>
                        <a:ea typeface="Quattrocento Sans"/>
                        <a:cs typeface="Quattrocento Sans"/>
                        <a:sym typeface="Quattrocento Sans"/>
                      </a:endParaRPr>
                    </a:p>
                  </a:txBody>
                  <a:tcPr marT="45725" marB="45725" marR="91450" marL="91450"/>
                </a:tc>
                <a:tc>
                  <a:txBody>
                    <a:bodyPr/>
                    <a:lstStyle/>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Bajaj Allianz General Insurance Co.Ltd.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Bharti AXA General Insurance Co.Ltd.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Cholamandalam MS General Insurance Co.Ltd</a:t>
                      </a:r>
                      <a:endParaRPr b="0" i="0"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Edelweiss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Future Generali India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IFFCO Tokio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Kotak Mahindra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Liberty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Magma HDI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Reliance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Royal Sundaram General Insurance Co.Ltd.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SBI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Shriram General Insurance Co. Ltd.</a:t>
                      </a:r>
                      <a:endParaRPr/>
                    </a:p>
                    <a:p>
                      <a:pPr indent="-342900" lvl="0" marL="342900" marR="0" rtl="0" algn="l">
                        <a:spcBef>
                          <a:spcPts val="0"/>
                        </a:spcBef>
                        <a:spcAft>
                          <a:spcPts val="0"/>
                        </a:spcAft>
                        <a:buClr>
                          <a:schemeClr val="dk1"/>
                        </a:buClr>
                        <a:buSzPts val="1600"/>
                        <a:buFont typeface="Calibri"/>
                        <a:buAutoNum type="arabicPeriod"/>
                      </a:pPr>
                      <a:r>
                        <a:rPr b="0" i="0" lang="en-IN" sz="1600">
                          <a:solidFill>
                            <a:schemeClr val="dk1"/>
                          </a:solidFill>
                          <a:latin typeface="Quattrocento Sans"/>
                          <a:ea typeface="Quattrocento Sans"/>
                          <a:cs typeface="Quattrocento Sans"/>
                          <a:sym typeface="Quattrocento Sans"/>
                        </a:rPr>
                        <a:t>TATA AIG General Insurance Co. Ltd.</a:t>
                      </a:r>
                      <a:endParaRPr/>
                    </a:p>
                    <a:p>
                      <a:pPr indent="0" lvl="0" marL="0" marR="0" rtl="0" algn="l">
                        <a:spcBef>
                          <a:spcPts val="0"/>
                        </a:spcBef>
                        <a:spcAft>
                          <a:spcPts val="0"/>
                        </a:spcAft>
                        <a:buNone/>
                      </a:pPr>
                      <a:r>
                        <a:rPr b="0" i="0" lang="en-IN" sz="1600">
                          <a:solidFill>
                            <a:schemeClr val="dk1"/>
                          </a:solidFill>
                          <a:latin typeface="Quattrocento Sans"/>
                          <a:ea typeface="Quattrocento Sans"/>
                          <a:cs typeface="Quattrocento Sans"/>
                          <a:sym typeface="Quattrocento Sans"/>
                        </a:rPr>
                        <a:t>And</a:t>
                      </a:r>
                      <a:r>
                        <a:rPr b="0" i="0" lang="en-IN" sz="1600">
                          <a:solidFill>
                            <a:schemeClr val="dk1"/>
                          </a:solidFill>
                          <a:latin typeface="Quattrocento Sans"/>
                          <a:ea typeface="Quattrocento Sans"/>
                          <a:cs typeface="Quattrocento Sans"/>
                          <a:sym typeface="Quattrocento Sans"/>
                        </a:rPr>
                        <a:t> some more…..</a:t>
                      </a:r>
                      <a:endParaRPr b="0" i="0" sz="1600">
                        <a:solidFill>
                          <a:schemeClr val="dk1"/>
                        </a:solidFill>
                        <a:latin typeface="Quattrocento Sans"/>
                        <a:ea typeface="Quattrocento Sans"/>
                        <a:cs typeface="Quattrocento Sans"/>
                        <a:sym typeface="Quattrocento Sans"/>
                      </a:endParaRPr>
                    </a:p>
                  </a:txBody>
                  <a:tcPr marT="45725" marB="45725" marR="91450" marL="9145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6"/>
          <p:cNvSpPr txBox="1"/>
          <p:nvPr>
            <p:ph type="title"/>
          </p:nvPr>
        </p:nvSpPr>
        <p:spPr>
          <a:xfrm>
            <a:off x="1169251" y="956275"/>
            <a:ext cx="68802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Principles of Insurance</a:t>
            </a:r>
            <a:endParaRPr b="1" sz="3600">
              <a:latin typeface="Helvetica Neue"/>
              <a:ea typeface="Helvetica Neue"/>
              <a:cs typeface="Helvetica Neue"/>
              <a:sym typeface="Helvetica Neue"/>
            </a:endParaRPr>
          </a:p>
        </p:txBody>
      </p:sp>
      <p:sp>
        <p:nvSpPr>
          <p:cNvPr id="272" name="Google Shape;27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73" name="Google Shape;273;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74" name="Google Shape;274;p16"/>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75" name="Google Shape;275;p16"/>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16"/>
          <p:cNvSpPr txBox="1"/>
          <p:nvPr/>
        </p:nvSpPr>
        <p:spPr>
          <a:xfrm>
            <a:off x="1169248" y="1857563"/>
            <a:ext cx="9366230" cy="212365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principles of insurance are:</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 Law of large numbers</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ii. Insurable interest</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iii. Utmost good faith</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iv. Indemnity</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v. Subrogation and contribution</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vi. Proximate cause</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How to know about Bookit tengul? - Usemycoupon" id="277" name="Google Shape;277;p16"/>
          <p:cNvPicPr preferRelativeResize="0"/>
          <p:nvPr/>
        </p:nvPicPr>
        <p:blipFill rotWithShape="1">
          <a:blip r:embed="rId3">
            <a:alphaModFix/>
          </a:blip>
          <a:srcRect b="0" l="0" r="0" t="0"/>
          <a:stretch/>
        </p:blipFill>
        <p:spPr>
          <a:xfrm>
            <a:off x="4703317" y="1748250"/>
            <a:ext cx="6387548" cy="479066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7"/>
          <p:cNvSpPr txBox="1"/>
          <p:nvPr>
            <p:ph type="title"/>
          </p:nvPr>
        </p:nvSpPr>
        <p:spPr>
          <a:xfrm>
            <a:off x="1169251" y="956275"/>
            <a:ext cx="68802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Principles of Insurance</a:t>
            </a:r>
            <a:endParaRPr b="1" sz="3600">
              <a:latin typeface="Helvetica Neue"/>
              <a:ea typeface="Helvetica Neue"/>
              <a:cs typeface="Helvetica Neue"/>
              <a:sym typeface="Helvetica Neue"/>
            </a:endParaRPr>
          </a:p>
        </p:txBody>
      </p:sp>
      <p:sp>
        <p:nvSpPr>
          <p:cNvPr id="283" name="Google Shape;28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84" name="Google Shape;284;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85" name="Google Shape;285;p17"/>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86" name="Google Shape;286;p17"/>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7" name="Google Shape;287;p17"/>
          <p:cNvSpPr txBox="1"/>
          <p:nvPr/>
        </p:nvSpPr>
        <p:spPr>
          <a:xfrm>
            <a:off x="1169248" y="1857563"/>
            <a:ext cx="9366230"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1. Law of large numbers</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Insurance works on this law of large numbers. Insurance companies are able to make near accurate predictions about their risks because they typically spread that risk amongst thousands, even millions, of members who have signed contracts with them and who are their policy holders. This is the reason why when you purchase an insurance policy, the insurance company is able to give you an assurance that your losses would be compensated if they occur due to the insured event.</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2. Insurable Interest</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right to insure arising out of a financial relationship, between the insured to the insured and legally recognized</a:t>
            </a:r>
            <a:endParaRPr/>
          </a:p>
        </p:txBody>
      </p:sp>
      <p:pic>
        <p:nvPicPr>
          <p:cNvPr id="288" name="Google Shape;288;p17"/>
          <p:cNvPicPr preferRelativeResize="0"/>
          <p:nvPr/>
        </p:nvPicPr>
        <p:blipFill rotWithShape="1">
          <a:blip r:embed="rId3">
            <a:alphaModFix/>
          </a:blip>
          <a:srcRect b="0" l="0" r="0" t="0"/>
          <a:stretch/>
        </p:blipFill>
        <p:spPr>
          <a:xfrm>
            <a:off x="5534891" y="4497690"/>
            <a:ext cx="5029200" cy="2019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8"/>
          <p:cNvSpPr txBox="1"/>
          <p:nvPr>
            <p:ph type="title"/>
          </p:nvPr>
        </p:nvSpPr>
        <p:spPr>
          <a:xfrm>
            <a:off x="1169251" y="956275"/>
            <a:ext cx="69810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Principles of Insurance</a:t>
            </a:r>
            <a:endParaRPr b="1" sz="3600">
              <a:latin typeface="Helvetica Neue"/>
              <a:ea typeface="Helvetica Neue"/>
              <a:cs typeface="Helvetica Neue"/>
              <a:sym typeface="Helvetica Neue"/>
            </a:endParaRPr>
          </a:p>
        </p:txBody>
      </p:sp>
      <p:sp>
        <p:nvSpPr>
          <p:cNvPr id="294" name="Google Shape;294;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95" name="Google Shape;295;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296" name="Google Shape;296;p18"/>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297" name="Google Shape;297;p18"/>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18"/>
          <p:cNvSpPr txBox="1"/>
          <p:nvPr/>
        </p:nvSpPr>
        <p:spPr>
          <a:xfrm>
            <a:off x="1169248" y="1857563"/>
            <a:ext cx="9366230"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3. Utmost Good Faith</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An action to disclose accurately and completely, all facts material (material fact) about something that will be insured is requested or not. The meaning is: the insurer must honestly explain everything clearly about the extent of the terms / conditions of the insurer and the insured must also provide a clear and correct for objects or interests of the insured.</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4. Indemnity</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principle of indemnity means that the loss, and only the loss, is compensated. Insurer has to indemnify (i.e. pay for the financial loss suffered by) the insured. At the same time, the insured should not be paid anything more than the financial loss suffered by him. In other words, the insured should not be able to make a profit out of the loss suffered.</a:t>
            </a: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19"/>
          <p:cNvSpPr txBox="1"/>
          <p:nvPr>
            <p:ph type="title"/>
          </p:nvPr>
        </p:nvSpPr>
        <p:spPr>
          <a:xfrm>
            <a:off x="1169251" y="956275"/>
            <a:ext cx="64593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Principles of Insurance</a:t>
            </a:r>
            <a:endParaRPr b="1" sz="3600">
              <a:latin typeface="Helvetica Neue"/>
              <a:ea typeface="Helvetica Neue"/>
              <a:cs typeface="Helvetica Neue"/>
              <a:sym typeface="Helvetica Neue"/>
            </a:endParaRPr>
          </a:p>
        </p:txBody>
      </p:sp>
      <p:sp>
        <p:nvSpPr>
          <p:cNvPr id="304" name="Google Shape;30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05" name="Google Shape;305;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306" name="Google Shape;306;p19"/>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307" name="Google Shape;307;p19"/>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8" name="Google Shape;308;p19"/>
          <p:cNvSpPr txBox="1"/>
          <p:nvPr/>
        </p:nvSpPr>
        <p:spPr>
          <a:xfrm>
            <a:off x="1169248" y="1857563"/>
            <a:ext cx="9366230"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5. Subrogation</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Subrogation means one party stands in for another. As per this principle, after the insured, i.e. the individual has been compensated for the incurred loss to him on the subject matter that was insured, the rights of the ownership of that property goes to the insurer, i.e. the company.</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Subrogation gives the right to the insurance company to claim the amount of loss from the third-party responsible for the same.</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6. Contribution</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Contribution principle applies when the insured takes more than one insurance policy for the same subject matter. It states the same thing as in the principle of indemnity, i.e. the insured cannot make a profit by claiming the loss of one subject matter from different policies or companies.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7. Principle of Proximate Cause</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This is also called the principle of ‘Causa Proxima’ or the nearest cause. This principle applies when the loss is the result of two or more causes. The insurance company will find the nearest cause of loss to the property. If the proximate cause is the one in which the property is insured, then the company must pay compensation. If it is not a cause the property is insured against, then no payment will be made by the insured. </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txBox="1"/>
          <p:nvPr>
            <p:ph type="title"/>
          </p:nvPr>
        </p:nvSpPr>
        <p:spPr>
          <a:xfrm>
            <a:off x="586845" y="956275"/>
            <a:ext cx="4979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8" name="Google Shape;1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19" name="Google Shape;119;p2"/>
          <p:cNvSpPr txBox="1"/>
          <p:nvPr/>
        </p:nvSpPr>
        <p:spPr>
          <a:xfrm>
            <a:off x="719384" y="1780091"/>
            <a:ext cx="8295881" cy="4247317"/>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Introduction</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What is General Insurance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Life Insurance vs General Insurance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Different products of general insurance</a:t>
            </a:r>
            <a:endParaRPr b="0" i="0" sz="1800" u="none" cap="none" strike="noStrike">
              <a:solidFill>
                <a:schemeClr val="dk1"/>
              </a:solidFill>
              <a:latin typeface="Calibri"/>
              <a:ea typeface="Calibri"/>
              <a:cs typeface="Calibri"/>
              <a:sym typeface="Calibri"/>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Evolution of insurance in India</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GI Industry in India</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Private and public sector players</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Principles of Insurance</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Stakeholders in Insurance</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Tariff and De-tariff</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Effect of tariff regime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20"/>
          <p:cNvSpPr txBox="1"/>
          <p:nvPr>
            <p:ph type="title"/>
          </p:nvPr>
        </p:nvSpPr>
        <p:spPr>
          <a:xfrm>
            <a:off x="1169251" y="956275"/>
            <a:ext cx="40491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Stakeholders</a:t>
            </a:r>
            <a:endParaRPr b="1" sz="3600">
              <a:latin typeface="Helvetica Neue"/>
              <a:ea typeface="Helvetica Neue"/>
              <a:cs typeface="Helvetica Neue"/>
              <a:sym typeface="Helvetica Neue"/>
            </a:endParaRPr>
          </a:p>
        </p:txBody>
      </p:sp>
      <p:sp>
        <p:nvSpPr>
          <p:cNvPr id="314" name="Google Shape;31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15" name="Google Shape;315;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316" name="Google Shape;316;p20"/>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317" name="Google Shape;317;p20"/>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8" name="Google Shape;318;p20"/>
          <p:cNvSpPr txBox="1"/>
          <p:nvPr/>
        </p:nvSpPr>
        <p:spPr>
          <a:xfrm>
            <a:off x="1169248" y="1857563"/>
            <a:ext cx="9366230" cy="2577629"/>
          </a:xfrm>
          <a:prstGeom prst="rect">
            <a:avLst/>
          </a:prstGeom>
          <a:noFill/>
          <a:ln>
            <a:noFill/>
          </a:ln>
        </p:spPr>
        <p:txBody>
          <a:bodyPr anchorCtr="0" anchor="t" bIns="45700" lIns="91425" spcFirstLastPara="1" rIns="91425" wrap="square" tIns="45700">
            <a:spAutoFit/>
          </a:bodyPr>
          <a:lstStyle/>
          <a:p>
            <a:pPr indent="-172720" lvl="0" marL="184785" marR="0" rtl="0" algn="l">
              <a:lnSpc>
                <a:spcPct val="10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Policyholders</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Shareholders</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Tax authority</a:t>
            </a:r>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Credit rating agency</a:t>
            </a:r>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Management</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Employees</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Brokers &amp; tied agents</a:t>
            </a:r>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Reinsurer</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p:txBody>
      </p:sp>
      <p:pic>
        <p:nvPicPr>
          <p:cNvPr descr="7-The major players in insurance business | Download Scientific Diagram" id="319" name="Google Shape;319;p20"/>
          <p:cNvPicPr preferRelativeResize="0"/>
          <p:nvPr/>
        </p:nvPicPr>
        <p:blipFill rotWithShape="1">
          <a:blip r:embed="rId3">
            <a:alphaModFix/>
          </a:blip>
          <a:srcRect b="0" l="0" r="0" t="0"/>
          <a:stretch/>
        </p:blipFill>
        <p:spPr>
          <a:xfrm>
            <a:off x="4057650" y="1787558"/>
            <a:ext cx="7296150" cy="420052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1"/>
          <p:cNvSpPr txBox="1"/>
          <p:nvPr>
            <p:ph type="title"/>
          </p:nvPr>
        </p:nvSpPr>
        <p:spPr>
          <a:xfrm>
            <a:off x="1169250" y="956275"/>
            <a:ext cx="34029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Stakeholders</a:t>
            </a:r>
            <a:endParaRPr b="1" sz="3600">
              <a:latin typeface="Helvetica Neue"/>
              <a:ea typeface="Helvetica Neue"/>
              <a:cs typeface="Helvetica Neue"/>
              <a:sym typeface="Helvetica Neue"/>
            </a:endParaRPr>
          </a:p>
        </p:txBody>
      </p:sp>
      <p:sp>
        <p:nvSpPr>
          <p:cNvPr id="325" name="Google Shape;325;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26" name="Google Shape;326;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327" name="Google Shape;327;p21"/>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328" name="Google Shape;328;p21"/>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 name="Google Shape;329;p21"/>
          <p:cNvSpPr txBox="1"/>
          <p:nvPr/>
        </p:nvSpPr>
        <p:spPr>
          <a:xfrm>
            <a:off x="1169247" y="1857563"/>
            <a:ext cx="2740143"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A broader view of the stakeholders, or say the institutions involved in the insurance industry can be given as: </a:t>
            </a:r>
            <a:endParaRPr b="1" sz="1600">
              <a:solidFill>
                <a:schemeClr val="dk1"/>
              </a:solidFill>
              <a:latin typeface="Quattrocento Sans"/>
              <a:ea typeface="Quattrocento Sans"/>
              <a:cs typeface="Quattrocento Sans"/>
              <a:sym typeface="Quattrocento Sans"/>
            </a:endParaRPr>
          </a:p>
        </p:txBody>
      </p:sp>
      <p:pic>
        <p:nvPicPr>
          <p:cNvPr id="330" name="Google Shape;330;p21"/>
          <p:cNvPicPr preferRelativeResize="0"/>
          <p:nvPr/>
        </p:nvPicPr>
        <p:blipFill rotWithShape="1">
          <a:blip r:embed="rId3">
            <a:alphaModFix/>
          </a:blip>
          <a:srcRect b="0" l="0" r="0" t="0"/>
          <a:stretch/>
        </p:blipFill>
        <p:spPr>
          <a:xfrm>
            <a:off x="4229316" y="758884"/>
            <a:ext cx="4454406" cy="596259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22"/>
          <p:cNvSpPr txBox="1"/>
          <p:nvPr>
            <p:ph type="title"/>
          </p:nvPr>
        </p:nvSpPr>
        <p:spPr>
          <a:xfrm>
            <a:off x="1169251" y="956275"/>
            <a:ext cx="6260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Tariffs and De-tariffs</a:t>
            </a:r>
            <a:endParaRPr b="1" sz="3600">
              <a:latin typeface="Helvetica Neue"/>
              <a:ea typeface="Helvetica Neue"/>
              <a:cs typeface="Helvetica Neue"/>
              <a:sym typeface="Helvetica Neue"/>
            </a:endParaRPr>
          </a:p>
        </p:txBody>
      </p:sp>
      <p:sp>
        <p:nvSpPr>
          <p:cNvPr id="336" name="Google Shape;336;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37" name="Google Shape;337;p2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5</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338" name="Google Shape;338;p22"/>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339" name="Google Shape;339;p22"/>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0" name="Google Shape;340;p22"/>
          <p:cNvSpPr/>
          <p:nvPr/>
        </p:nvSpPr>
        <p:spPr>
          <a:xfrm>
            <a:off x="1169247" y="1789042"/>
            <a:ext cx="9432491" cy="2331407"/>
          </a:xfrm>
          <a:prstGeom prst="rect">
            <a:avLst/>
          </a:prstGeom>
          <a:noFill/>
          <a:ln>
            <a:noFill/>
          </a:ln>
        </p:spPr>
        <p:txBody>
          <a:bodyPr anchorCtr="0" anchor="t" bIns="45700" lIns="91425" spcFirstLastPara="1" rIns="91425" wrap="square" tIns="45700">
            <a:spAutoFit/>
          </a:bodyPr>
          <a:lstStyle/>
          <a:p>
            <a:pPr indent="-172720" lvl="0" marL="184785" marR="0" rtl="0" algn="l">
              <a:lnSpc>
                <a:spcPct val="10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Tariff Advisory Committee, established under Insurance Company Act,1938</a:t>
            </a:r>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General insurance market as a tariff market before 2007</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Public sector monopoly till 1999</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Post IRDA Act,1999 – private sector entered the general insurance market</a:t>
            </a:r>
            <a:endParaRPr sz="1600">
              <a:solidFill>
                <a:schemeClr val="dk1"/>
              </a:solidFill>
              <a:latin typeface="Quattrocento Sans"/>
              <a:ea typeface="Quattrocento Sans"/>
              <a:cs typeface="Quattrocento Sans"/>
              <a:sym typeface="Quattrocento Sans"/>
            </a:endParaRPr>
          </a:p>
          <a:p>
            <a:pPr indent="-241300" lvl="0" marL="25336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No flexibility in pricing or innovation of products under tariff regime</a:t>
            </a:r>
            <a:endParaRPr sz="1600">
              <a:solidFill>
                <a:schemeClr val="dk1"/>
              </a:solidFill>
              <a:latin typeface="Quattrocento Sans"/>
              <a:ea typeface="Quattrocento Sans"/>
              <a:cs typeface="Quattrocento Sans"/>
              <a:sym typeface="Quattrocento Sans"/>
            </a:endParaRPr>
          </a:p>
          <a:p>
            <a:pPr indent="-172720" lvl="0" marL="184785" marR="0" rtl="0" algn="l">
              <a:lnSpc>
                <a:spcPct val="100000"/>
              </a:lnSpc>
              <a:spcBef>
                <a:spcPts val="30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IRDA initiated the process of </a:t>
            </a:r>
            <a:r>
              <a:rPr b="1" lang="en-IN" sz="1600">
                <a:solidFill>
                  <a:schemeClr val="dk1"/>
                </a:solidFill>
                <a:latin typeface="Quattrocento Sans"/>
                <a:ea typeface="Quattrocento Sans"/>
                <a:cs typeface="Quattrocento Sans"/>
                <a:sym typeface="Quattrocento Sans"/>
              </a:rPr>
              <a:t>detariff</a:t>
            </a:r>
            <a:endParaRPr sz="1600">
              <a:solidFill>
                <a:schemeClr val="dk1"/>
              </a:solidFill>
              <a:latin typeface="Quattrocento Sans"/>
              <a:ea typeface="Quattrocento Sans"/>
              <a:cs typeface="Quattrocento Sans"/>
              <a:sym typeface="Quattrocento Sans"/>
            </a:endParaRPr>
          </a:p>
          <a:p>
            <a:pPr indent="-172720" lvl="1" marL="1327785" marR="0" rtl="0" algn="l">
              <a:lnSpc>
                <a:spcPct val="100000"/>
              </a:lnSpc>
              <a:spcBef>
                <a:spcPts val="305"/>
              </a:spcBef>
              <a:spcAft>
                <a:spcPts val="0"/>
              </a:spcAft>
              <a:buClr>
                <a:schemeClr val="dk1"/>
              </a:buClr>
              <a:buSzPts val="1600"/>
              <a:buFont typeface="Arial"/>
              <a:buChar char="•"/>
            </a:pPr>
            <a:r>
              <a:rPr b="0" i="0" lang="en-IN" sz="1600" u="none" cap="none" strike="noStrike">
                <a:solidFill>
                  <a:schemeClr val="dk1"/>
                </a:solidFill>
                <a:latin typeface="Quattrocento Sans"/>
                <a:ea typeface="Quattrocento Sans"/>
                <a:cs typeface="Quattrocento Sans"/>
                <a:sym typeface="Quattrocento Sans"/>
              </a:rPr>
              <a:t>Phase 1- 1 January,2007</a:t>
            </a:r>
            <a:endParaRPr b="0" i="0" sz="1600" u="none" cap="none" strike="noStrike">
              <a:solidFill>
                <a:schemeClr val="dk1"/>
              </a:solidFill>
              <a:latin typeface="Quattrocento Sans"/>
              <a:ea typeface="Quattrocento Sans"/>
              <a:cs typeface="Quattrocento Sans"/>
              <a:sym typeface="Quattrocento Sans"/>
            </a:endParaRPr>
          </a:p>
          <a:p>
            <a:pPr indent="-172720" lvl="1" marL="1327785" marR="0" rtl="0" algn="l">
              <a:lnSpc>
                <a:spcPct val="100000"/>
              </a:lnSpc>
              <a:spcBef>
                <a:spcPts val="300"/>
              </a:spcBef>
              <a:spcAft>
                <a:spcPts val="0"/>
              </a:spcAft>
              <a:buClr>
                <a:schemeClr val="dk1"/>
              </a:buClr>
              <a:buSzPts val="1600"/>
              <a:buFont typeface="Arial"/>
              <a:buChar char="•"/>
            </a:pPr>
            <a:r>
              <a:rPr b="0" i="0" lang="en-IN" sz="1600" u="none" cap="none" strike="noStrike">
                <a:solidFill>
                  <a:schemeClr val="dk1"/>
                </a:solidFill>
                <a:latin typeface="Quattrocento Sans"/>
                <a:ea typeface="Quattrocento Sans"/>
                <a:cs typeface="Quattrocento Sans"/>
                <a:sym typeface="Quattrocento Sans"/>
              </a:rPr>
              <a:t>Phase 2- 1 March,2008</a:t>
            </a:r>
            <a:endParaRPr b="0" i="0" sz="1600" u="none" cap="none" strike="noStrike">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3"/>
          <p:cNvSpPr txBox="1"/>
          <p:nvPr>
            <p:ph type="title"/>
          </p:nvPr>
        </p:nvSpPr>
        <p:spPr>
          <a:xfrm>
            <a:off x="1169251" y="956275"/>
            <a:ext cx="66831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Effect of tariff regime</a:t>
            </a:r>
            <a:endParaRPr b="1" sz="3600">
              <a:latin typeface="Helvetica Neue"/>
              <a:ea typeface="Helvetica Neue"/>
              <a:cs typeface="Helvetica Neue"/>
              <a:sym typeface="Helvetica Neue"/>
            </a:endParaRPr>
          </a:p>
        </p:txBody>
      </p:sp>
      <p:sp>
        <p:nvSpPr>
          <p:cNvPr id="346" name="Google Shape;346;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47" name="Google Shape;347;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5.1</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348" name="Google Shape;348;p23"/>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349" name="Google Shape;349;p23"/>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0" name="Google Shape;350;p23"/>
          <p:cNvSpPr/>
          <p:nvPr/>
        </p:nvSpPr>
        <p:spPr>
          <a:xfrm>
            <a:off x="1169247" y="1828800"/>
            <a:ext cx="9472249" cy="2208297"/>
          </a:xfrm>
          <a:prstGeom prst="rect">
            <a:avLst/>
          </a:prstGeom>
          <a:noFill/>
          <a:ln>
            <a:noFill/>
          </a:ln>
        </p:spPr>
        <p:txBody>
          <a:bodyPr anchorCtr="0" anchor="t" bIns="45700" lIns="91425" spcFirstLastPara="1" rIns="91425" wrap="square" tIns="45700">
            <a:spAutoFit/>
          </a:bodyPr>
          <a:lstStyle/>
          <a:p>
            <a:pPr indent="-457833" lvl="0" marL="469900" marR="0" rtl="0" algn="l">
              <a:lnSpc>
                <a:spcPct val="100000"/>
              </a:lnSpc>
              <a:spcBef>
                <a:spcPts val="0"/>
              </a:spcBef>
              <a:spcAft>
                <a:spcPts val="0"/>
              </a:spcAft>
              <a:buClr>
                <a:schemeClr val="dk1"/>
              </a:buClr>
              <a:buSzPts val="1600"/>
              <a:buFont typeface="Quattrocento Sans"/>
              <a:buChar char="•"/>
            </a:pPr>
            <a:r>
              <a:rPr lang="en-IN" sz="1600">
                <a:solidFill>
                  <a:schemeClr val="dk1"/>
                </a:solidFill>
                <a:latin typeface="Quattrocento Sans"/>
                <a:ea typeface="Quattrocento Sans"/>
                <a:cs typeface="Quattrocento Sans"/>
                <a:sym typeface="Quattrocento Sans"/>
              </a:rPr>
              <a:t>Cross subsidization of products (which were not under tariff earlier) prevailed;</a:t>
            </a:r>
            <a:endParaRPr/>
          </a:p>
          <a:p>
            <a:pPr indent="-457833" lvl="0" marL="469900" marR="0" rtl="0" algn="l">
              <a:lnSpc>
                <a:spcPct val="100000"/>
              </a:lnSpc>
              <a:spcBef>
                <a:spcPts val="2100"/>
              </a:spcBef>
              <a:spcAft>
                <a:spcPts val="0"/>
              </a:spcAft>
              <a:buClr>
                <a:schemeClr val="dk1"/>
              </a:buClr>
              <a:buSzPts val="1600"/>
              <a:buFont typeface="Quattrocento Sans"/>
              <a:buChar char="•"/>
            </a:pPr>
            <a:r>
              <a:rPr lang="en-IN" sz="1600">
                <a:solidFill>
                  <a:schemeClr val="dk1"/>
                </a:solidFill>
                <a:latin typeface="Quattrocento Sans"/>
                <a:ea typeface="Quattrocento Sans"/>
                <a:cs typeface="Quattrocento Sans"/>
                <a:sym typeface="Quattrocento Sans"/>
              </a:rPr>
              <a:t>Good customers paid for bad ones and better managed risks paid the same premium as their bad</a:t>
            </a:r>
            <a:endParaRPr/>
          </a:p>
          <a:p>
            <a:pPr indent="0" lvl="0" marL="469900" marR="0" rtl="0" algn="l">
              <a:lnSpc>
                <a:spcPct val="100000"/>
              </a:lnSpc>
              <a:spcBef>
                <a:spcPts val="600"/>
              </a:spcBef>
              <a:spcAft>
                <a:spcPts val="0"/>
              </a:spcAft>
              <a:buNone/>
            </a:pPr>
            <a:r>
              <a:rPr lang="en-IN" sz="1600">
                <a:solidFill>
                  <a:schemeClr val="dk1"/>
                </a:solidFill>
                <a:latin typeface="Quattrocento Sans"/>
                <a:ea typeface="Quattrocento Sans"/>
                <a:cs typeface="Quattrocento Sans"/>
                <a:sym typeface="Quattrocento Sans"/>
              </a:rPr>
              <a:t>counterparts;</a:t>
            </a:r>
            <a:endParaRPr/>
          </a:p>
          <a:p>
            <a:pPr indent="-457833" lvl="0" marL="469900" marR="0" rtl="0" algn="l">
              <a:lnSpc>
                <a:spcPct val="100000"/>
              </a:lnSpc>
              <a:spcBef>
                <a:spcPts val="2100"/>
              </a:spcBef>
              <a:spcAft>
                <a:spcPts val="0"/>
              </a:spcAft>
              <a:buClr>
                <a:schemeClr val="dk1"/>
              </a:buClr>
              <a:buSzPts val="1600"/>
              <a:buFont typeface="Quattrocento Sans"/>
              <a:buChar char="•"/>
            </a:pPr>
            <a:r>
              <a:rPr lang="en-IN" sz="1600">
                <a:solidFill>
                  <a:schemeClr val="dk1"/>
                </a:solidFill>
                <a:latin typeface="Quattrocento Sans"/>
                <a:ea typeface="Quattrocento Sans"/>
                <a:cs typeface="Quattrocento Sans"/>
                <a:sym typeface="Quattrocento Sans"/>
              </a:rPr>
              <a:t>Underwriting skills of the insurers were not encouraged;</a:t>
            </a:r>
            <a:endParaRPr/>
          </a:p>
          <a:p>
            <a:pPr indent="-457833" lvl="0" marL="469900" marR="0" rtl="0" algn="l">
              <a:lnSpc>
                <a:spcPct val="100000"/>
              </a:lnSpc>
              <a:spcBef>
                <a:spcPts val="2075"/>
              </a:spcBef>
              <a:spcAft>
                <a:spcPts val="0"/>
              </a:spcAft>
              <a:buClr>
                <a:schemeClr val="dk1"/>
              </a:buClr>
              <a:buSzPts val="1600"/>
              <a:buFont typeface="Quattrocento Sans"/>
              <a:buChar char="•"/>
            </a:pPr>
            <a:r>
              <a:rPr lang="en-IN" sz="1600">
                <a:solidFill>
                  <a:schemeClr val="dk1"/>
                </a:solidFill>
                <a:latin typeface="Quattrocento Sans"/>
                <a:ea typeface="Quattrocento Sans"/>
                <a:cs typeface="Quattrocento Sans"/>
                <a:sym typeface="Quattrocento Sans"/>
              </a:rPr>
              <a:t>Complete lack of quality data being available with the insurers, since the underwriting is not based.</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3"/>
          <p:cNvSpPr txBox="1"/>
          <p:nvPr>
            <p:ph type="title"/>
          </p:nvPr>
        </p:nvSpPr>
        <p:spPr>
          <a:xfrm>
            <a:off x="1169250" y="956275"/>
            <a:ext cx="76272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What is General Insurance?</a:t>
            </a:r>
            <a:endParaRPr b="1" sz="3600">
              <a:latin typeface="Helvetica Neue"/>
              <a:ea typeface="Helvetica Neue"/>
              <a:cs typeface="Helvetica Neue"/>
              <a:sym typeface="Helvetica Neue"/>
            </a:endParaRPr>
          </a:p>
        </p:txBody>
      </p:sp>
      <p:sp>
        <p:nvSpPr>
          <p:cNvPr id="125" name="Google Shape;125;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26" name="Google Shape;126;p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1.1</a:t>
            </a:r>
            <a:endParaRPr/>
          </a:p>
        </p:txBody>
      </p:sp>
      <p:pic>
        <p:nvPicPr>
          <p:cNvPr descr="Help" id="127" name="Google Shape;127;p3"/>
          <p:cNvPicPr preferRelativeResize="0"/>
          <p:nvPr/>
        </p:nvPicPr>
        <p:blipFill rotWithShape="1">
          <a:blip r:embed="rId3">
            <a:alphaModFix/>
          </a:blip>
          <a:srcRect b="0" l="0" r="0" t="0"/>
          <a:stretch/>
        </p:blipFill>
        <p:spPr>
          <a:xfrm>
            <a:off x="2572299" y="2096075"/>
            <a:ext cx="584775" cy="584775"/>
          </a:xfrm>
          <a:prstGeom prst="rect">
            <a:avLst/>
          </a:prstGeom>
          <a:noFill/>
          <a:ln>
            <a:noFill/>
          </a:ln>
        </p:spPr>
      </p:pic>
      <p:pic>
        <p:nvPicPr>
          <p:cNvPr id="128" name="Google Shape;128;p3"/>
          <p:cNvPicPr preferRelativeResize="0"/>
          <p:nvPr/>
        </p:nvPicPr>
        <p:blipFill rotWithShape="1">
          <a:blip r:embed="rId4">
            <a:alphaModFix/>
          </a:blip>
          <a:srcRect b="0" l="0" r="0" t="0"/>
          <a:stretch/>
        </p:blipFill>
        <p:spPr>
          <a:xfrm>
            <a:off x="1475550" y="2982899"/>
            <a:ext cx="1790212" cy="3556013"/>
          </a:xfrm>
          <a:prstGeom prst="rect">
            <a:avLst/>
          </a:prstGeom>
          <a:noFill/>
          <a:ln>
            <a:noFill/>
          </a:ln>
        </p:spPr>
      </p:pic>
      <p:sp>
        <p:nvSpPr>
          <p:cNvPr id="129" name="Google Shape;129;p3"/>
          <p:cNvSpPr txBox="1"/>
          <p:nvPr/>
        </p:nvSpPr>
        <p:spPr>
          <a:xfrm>
            <a:off x="3157074" y="2096075"/>
            <a:ext cx="4714717" cy="107721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rgbClr val="262626"/>
                </a:solidFill>
                <a:latin typeface="Quattrocento Sans"/>
                <a:ea typeface="Quattrocento Sans"/>
                <a:cs typeface="Quattrocento Sans"/>
                <a:sym typeface="Quattrocento Sans"/>
              </a:rPr>
              <a:t>Insurance – This is a broadly used term. </a:t>
            </a:r>
            <a:endParaRPr/>
          </a:p>
          <a:p>
            <a:pPr indent="0" lvl="0" marL="0" marR="0" rtl="0" algn="l">
              <a:spcBef>
                <a:spcPts val="0"/>
              </a:spcBef>
              <a:spcAft>
                <a:spcPts val="0"/>
              </a:spcAft>
              <a:buNone/>
            </a:pPr>
            <a:r>
              <a:rPr lang="en-IN" sz="1600">
                <a:solidFill>
                  <a:srgbClr val="262626"/>
                </a:solidFill>
                <a:latin typeface="Quattrocento Sans"/>
                <a:ea typeface="Quattrocento Sans"/>
                <a:cs typeface="Quattrocento Sans"/>
                <a:sym typeface="Quattrocento Sans"/>
              </a:rPr>
              <a:t>But what do you understand by insurance?</a:t>
            </a:r>
            <a:endParaRPr/>
          </a:p>
          <a:p>
            <a:pPr indent="0" lvl="0" marL="0" marR="0" rtl="0" algn="l">
              <a:spcBef>
                <a:spcPts val="0"/>
              </a:spcBef>
              <a:spcAft>
                <a:spcPts val="0"/>
              </a:spcAft>
              <a:buNone/>
            </a:pPr>
            <a:r>
              <a:t/>
            </a:r>
            <a:endParaRPr sz="1600">
              <a:solidFill>
                <a:srgbClr val="262626"/>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rgbClr val="262626"/>
                </a:solidFill>
                <a:latin typeface="Quattrocento Sans"/>
                <a:ea typeface="Quattrocento Sans"/>
                <a:cs typeface="Quattrocento Sans"/>
                <a:sym typeface="Quattrocento Sans"/>
              </a:rPr>
              <a:t>What is General Insurance?</a:t>
            </a:r>
            <a:endParaRPr sz="1600">
              <a:solidFill>
                <a:srgbClr val="262626"/>
              </a:solidFill>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txBox="1"/>
          <p:nvPr>
            <p:ph type="title"/>
          </p:nvPr>
        </p:nvSpPr>
        <p:spPr>
          <a:xfrm>
            <a:off x="1169251" y="956275"/>
            <a:ext cx="82731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What is General Insurance? (GI)</a:t>
            </a:r>
            <a:endParaRPr b="1" sz="3600">
              <a:latin typeface="Helvetica Neue"/>
              <a:ea typeface="Helvetica Neue"/>
              <a:cs typeface="Helvetica Neue"/>
              <a:sym typeface="Helvetica Neue"/>
            </a:endParaRPr>
          </a:p>
        </p:txBody>
      </p:sp>
      <p:sp>
        <p:nvSpPr>
          <p:cNvPr id="135" name="Google Shape;135;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36" name="Google Shape;136;p4"/>
          <p:cNvSpPr txBox="1"/>
          <p:nvPr/>
        </p:nvSpPr>
        <p:spPr>
          <a:xfrm>
            <a:off x="1169248" y="1948507"/>
            <a:ext cx="10184552" cy="107721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 General insurance policy is a non-life insurance product that includes a range of general insurance policies. Common forms of general insurance in India are automobiles, mediclaim, homeowner’s insurance, marine, travel, and others. The policy offers payment to the policyholder based on the loss incurred from a specific financial event. General insurance is insurance that is not categorized under life insurance.</a:t>
            </a:r>
            <a:endParaRPr/>
          </a:p>
        </p:txBody>
      </p:sp>
      <p:sp>
        <p:nvSpPr>
          <p:cNvPr id="137" name="Google Shape;137;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1.1</a:t>
            </a:r>
            <a:endParaRPr/>
          </a:p>
        </p:txBody>
      </p:sp>
      <p:sp>
        <p:nvSpPr>
          <p:cNvPr id="138" name="Google Shape;138;p4"/>
          <p:cNvSpPr txBox="1"/>
          <p:nvPr/>
        </p:nvSpPr>
        <p:spPr>
          <a:xfrm>
            <a:off x="1169248" y="3216966"/>
            <a:ext cx="10184552"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Unlike life insurance policies, the tenure of general insurance policies is normally not that of a lifetime. The usual term lasts for the duration of a particular economic activity or a given period. Most general insurance products are annual contracts. There are, however, a few products, which have a long term.</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pic>
        <p:nvPicPr>
          <p:cNvPr descr="Closed book" id="139" name="Google Shape;139;p4"/>
          <p:cNvPicPr preferRelativeResize="0"/>
          <p:nvPr/>
        </p:nvPicPr>
        <p:blipFill rotWithShape="1">
          <a:blip r:embed="rId3">
            <a:alphaModFix/>
          </a:blip>
          <a:srcRect b="0" l="0" r="0" t="0"/>
          <a:stretch/>
        </p:blipFill>
        <p:spPr>
          <a:xfrm>
            <a:off x="383522" y="1948507"/>
            <a:ext cx="615131" cy="6151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txBox="1"/>
          <p:nvPr>
            <p:ph type="title"/>
          </p:nvPr>
        </p:nvSpPr>
        <p:spPr>
          <a:xfrm>
            <a:off x="1169248" y="956276"/>
            <a:ext cx="494060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Let’s see an example!</a:t>
            </a:r>
            <a:endParaRPr b="1" sz="3600">
              <a:latin typeface="Helvetica Neue"/>
              <a:ea typeface="Helvetica Neue"/>
              <a:cs typeface="Helvetica Neue"/>
              <a:sym typeface="Helvetica Neue"/>
            </a:endParaRPr>
          </a:p>
        </p:txBody>
      </p:sp>
      <p:sp>
        <p:nvSpPr>
          <p:cNvPr id="145" name="Google Shape;145;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46" name="Google Shape;146;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1.1</a:t>
            </a:r>
            <a:endParaRPr/>
          </a:p>
        </p:txBody>
      </p:sp>
      <p:sp>
        <p:nvSpPr>
          <p:cNvPr id="147" name="Google Shape;147;p5"/>
          <p:cNvSpPr txBox="1"/>
          <p:nvPr/>
        </p:nvSpPr>
        <p:spPr>
          <a:xfrm>
            <a:off x="1169248" y="1944757"/>
            <a:ext cx="6727843"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Still, confused about what is a general insurance policy and general insurance meaning?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If yes, then go through the following example, suppose your family member suffered a heart attack and he/she requires a transplant on an immediate basis. At the same time, you have to pay the fees of your daughter's first year of college.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Now you have huge expenses to meet consecutively and both the issues have the same priority. In this stressful time, the health insurance policy for your family can share your burden and you can pay the fees of your daughter from your savings without any worry.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In this way, general insurance in India works as your saviour.</a:t>
            </a:r>
            <a:endParaRPr/>
          </a:p>
        </p:txBody>
      </p:sp>
      <p:pic>
        <p:nvPicPr>
          <p:cNvPr descr="In the US, are company health insurance plans any good, or is it better to  get private health insurance? - Quora" id="148" name="Google Shape;148;p5"/>
          <p:cNvPicPr preferRelativeResize="0"/>
          <p:nvPr/>
        </p:nvPicPr>
        <p:blipFill rotWithShape="1">
          <a:blip r:embed="rId3">
            <a:alphaModFix/>
          </a:blip>
          <a:srcRect b="0" l="0" r="0" t="0"/>
          <a:stretch/>
        </p:blipFill>
        <p:spPr>
          <a:xfrm>
            <a:off x="8147957" y="1944757"/>
            <a:ext cx="3397604" cy="351096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6"/>
          <p:cNvSpPr txBox="1"/>
          <p:nvPr>
            <p:ph type="title"/>
          </p:nvPr>
        </p:nvSpPr>
        <p:spPr>
          <a:xfrm>
            <a:off x="1169248" y="956276"/>
            <a:ext cx="494060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Let’s see an example!</a:t>
            </a:r>
            <a:endParaRPr b="1" sz="3600">
              <a:latin typeface="Helvetica Neue"/>
              <a:ea typeface="Helvetica Neue"/>
              <a:cs typeface="Helvetica Neue"/>
              <a:sym typeface="Helvetica Neue"/>
            </a:endParaRPr>
          </a:p>
        </p:txBody>
      </p:sp>
      <p:sp>
        <p:nvSpPr>
          <p:cNvPr id="154" name="Google Shape;154;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55" name="Google Shape;155;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1.1</a:t>
            </a:r>
            <a:endParaRPr/>
          </a:p>
        </p:txBody>
      </p:sp>
      <p:sp>
        <p:nvSpPr>
          <p:cNvPr id="156" name="Google Shape;156;p6"/>
          <p:cNvSpPr txBox="1"/>
          <p:nvPr/>
        </p:nvSpPr>
        <p:spPr>
          <a:xfrm>
            <a:off x="1169248" y="1944757"/>
            <a:ext cx="6076679"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Suppose you are driving back home after completing a stressful day at work and suddenly another car hits your car from behind. Your car's bumper comes out and it gets a dent.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Now you require approximately Rs.7500 to fix the bumper and Rs.2000 for dent repair.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 car insurance plan in such a case plays a key role.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amount that you have paid for repairing your car can be reimbursed under a comprehensive car insurance policy.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In this way, a general insurance policy for a car fulfilled your requirement of financial help in case of car damage due to an accident.</a:t>
            </a:r>
            <a:endParaRPr/>
          </a:p>
        </p:txBody>
      </p:sp>
      <p:sp>
        <p:nvSpPr>
          <p:cNvPr descr="Buying A Car After August 1? Know The Own Damage Policy Changes In Store" id="157" name="Google Shape;157;p6"/>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158" name="Google Shape;158;p6"/>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59" name="Google Shape;159;p6"/>
          <p:cNvPicPr preferRelativeResize="0"/>
          <p:nvPr/>
        </p:nvPicPr>
        <p:blipFill rotWithShape="1">
          <a:blip r:embed="rId3">
            <a:alphaModFix/>
          </a:blip>
          <a:srcRect b="0" l="0" r="0" t="0"/>
          <a:stretch/>
        </p:blipFill>
        <p:spPr>
          <a:xfrm>
            <a:off x="7405894" y="2390919"/>
            <a:ext cx="4229622" cy="219493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7"/>
          <p:cNvSpPr txBox="1"/>
          <p:nvPr>
            <p:ph type="title"/>
          </p:nvPr>
        </p:nvSpPr>
        <p:spPr>
          <a:xfrm>
            <a:off x="1169251" y="956275"/>
            <a:ext cx="91926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Life Insurance vs General Insurance</a:t>
            </a:r>
            <a:endParaRPr b="1" sz="3600">
              <a:latin typeface="Helvetica Neue"/>
              <a:ea typeface="Helvetica Neue"/>
              <a:cs typeface="Helvetica Neue"/>
              <a:sym typeface="Helvetica Neue"/>
            </a:endParaRPr>
          </a:p>
        </p:txBody>
      </p:sp>
      <p:sp>
        <p:nvSpPr>
          <p:cNvPr id="165" name="Google Shape;165;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66" name="Google Shape;166;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1.2</a:t>
            </a:r>
            <a:endParaRPr sz="3600">
              <a:solidFill>
                <a:schemeClr val="dk1"/>
              </a:solidFill>
              <a:latin typeface="Helvetica Neue"/>
              <a:ea typeface="Helvetica Neue"/>
              <a:cs typeface="Helvetica Neue"/>
              <a:sym typeface="Helvetica Neue"/>
            </a:endParaRPr>
          </a:p>
        </p:txBody>
      </p:sp>
      <p:sp>
        <p:nvSpPr>
          <p:cNvPr descr="Buying A Car After August 1? Know The Own Damage Policy Changes In Store" id="167" name="Google Shape;167;p7"/>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168" name="Google Shape;168;p7"/>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69" name="Google Shape;169;p7"/>
          <p:cNvGrpSpPr/>
          <p:nvPr/>
        </p:nvGrpSpPr>
        <p:grpSpPr>
          <a:xfrm>
            <a:off x="2703702" y="1878764"/>
            <a:ext cx="5856943" cy="4222855"/>
            <a:chOff x="1656780" y="36712"/>
            <a:chExt cx="5856943" cy="4222855"/>
          </a:xfrm>
        </p:grpSpPr>
        <p:sp>
          <p:nvSpPr>
            <p:cNvPr id="170" name="Google Shape;170;p7"/>
            <p:cNvSpPr/>
            <p:nvPr/>
          </p:nvSpPr>
          <p:spPr>
            <a:xfrm>
              <a:off x="1891058" y="290513"/>
              <a:ext cx="5622665" cy="1757082"/>
            </a:xfrm>
            <a:prstGeom prst="rect">
              <a:avLst/>
            </a:prstGeom>
            <a:solidFill>
              <a:schemeClr val="lt1">
                <a:alpha val="40000"/>
              </a:schemeClr>
            </a:solidFill>
            <a:ln cap="flat" cmpd="sng" w="9525">
              <a:solidFill>
                <a:srgbClr val="4372C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7"/>
            <p:cNvSpPr txBox="1"/>
            <p:nvPr/>
          </p:nvSpPr>
          <p:spPr>
            <a:xfrm>
              <a:off x="1891058" y="290513"/>
              <a:ext cx="5622665" cy="1757082"/>
            </a:xfrm>
            <a:prstGeom prst="rect">
              <a:avLst/>
            </a:prstGeom>
            <a:noFill/>
            <a:ln>
              <a:noFill/>
            </a:ln>
          </p:spPr>
          <p:txBody>
            <a:bodyPr anchorCtr="0" anchor="ctr" bIns="57150" lIns="1190125" spcFirstLastPara="1" rIns="57150" wrap="square" tIns="57150">
              <a:noAutofit/>
            </a:bodyPr>
            <a:lstStyle/>
            <a:p>
              <a:pPr indent="0" lvl="0" marL="0" marR="0" rtl="0" algn="l">
                <a:lnSpc>
                  <a:spcPct val="90000"/>
                </a:lnSpc>
                <a:spcBef>
                  <a:spcPts val="0"/>
                </a:spcBef>
                <a:spcAft>
                  <a:spcPts val="0"/>
                </a:spcAft>
                <a:buNone/>
              </a:pPr>
              <a:r>
                <a:rPr b="0" i="0" lang="en-IN" sz="1500">
                  <a:solidFill>
                    <a:schemeClr val="dk1"/>
                  </a:solidFill>
                  <a:latin typeface="Quattrocento Sans"/>
                  <a:ea typeface="Quattrocento Sans"/>
                  <a:cs typeface="Quattrocento Sans"/>
                  <a:sym typeface="Quattrocento Sans"/>
                </a:rPr>
                <a:t>A life insurance policy is a life cover to put it simply. It is a contract that bounds the insurance provider to offer financial compensation to the beneficiary in case of the unfortunate events covered under the policy, like the insured’s untimely demise. In exchange, the policyholder pays a predetermined amount as regular premiums or single premium.</a:t>
              </a:r>
              <a:endParaRPr sz="1500">
                <a:solidFill>
                  <a:schemeClr val="dk1"/>
                </a:solidFill>
                <a:latin typeface="Quattrocento Sans"/>
                <a:ea typeface="Quattrocento Sans"/>
                <a:cs typeface="Quattrocento Sans"/>
                <a:sym typeface="Quattrocento Sans"/>
              </a:endParaRPr>
            </a:p>
          </p:txBody>
        </p:sp>
        <p:sp>
          <p:nvSpPr>
            <p:cNvPr id="172" name="Google Shape;172;p7"/>
            <p:cNvSpPr/>
            <p:nvPr/>
          </p:nvSpPr>
          <p:spPr>
            <a:xfrm>
              <a:off x="1656780" y="36712"/>
              <a:ext cx="1229958" cy="1844937"/>
            </a:xfrm>
            <a:prstGeom prst="rect">
              <a:avLst/>
            </a:prstGeom>
            <a:solidFill>
              <a:srgbClr val="BFC8E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7"/>
            <p:cNvSpPr/>
            <p:nvPr/>
          </p:nvSpPr>
          <p:spPr>
            <a:xfrm>
              <a:off x="1891058" y="2502485"/>
              <a:ext cx="5622665" cy="1757082"/>
            </a:xfrm>
            <a:prstGeom prst="rect">
              <a:avLst/>
            </a:prstGeom>
            <a:solidFill>
              <a:schemeClr val="lt1">
                <a:alpha val="40000"/>
              </a:schemeClr>
            </a:solidFill>
            <a:ln cap="flat" cmpd="sng" w="9525">
              <a:solidFill>
                <a:srgbClr val="4372C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7"/>
            <p:cNvSpPr txBox="1"/>
            <p:nvPr/>
          </p:nvSpPr>
          <p:spPr>
            <a:xfrm>
              <a:off x="1891058" y="2502485"/>
              <a:ext cx="5622665" cy="1757082"/>
            </a:xfrm>
            <a:prstGeom prst="rect">
              <a:avLst/>
            </a:prstGeom>
            <a:noFill/>
            <a:ln>
              <a:noFill/>
            </a:ln>
          </p:spPr>
          <p:txBody>
            <a:bodyPr anchorCtr="0" anchor="ctr" bIns="57150" lIns="1190125" spcFirstLastPara="1" rIns="57150" wrap="square" tIns="57150">
              <a:noAutofit/>
            </a:bodyPr>
            <a:lstStyle/>
            <a:p>
              <a:pPr indent="0" lvl="0" marL="0" marR="0" rtl="0" algn="l">
                <a:lnSpc>
                  <a:spcPct val="90000"/>
                </a:lnSpc>
                <a:spcBef>
                  <a:spcPts val="0"/>
                </a:spcBef>
                <a:spcAft>
                  <a:spcPts val="0"/>
                </a:spcAft>
                <a:buNone/>
              </a:pPr>
              <a:r>
                <a:rPr b="0" i="0" lang="en-IN" sz="1500">
                  <a:solidFill>
                    <a:schemeClr val="dk1"/>
                  </a:solidFill>
                  <a:latin typeface="Quattrocento Sans"/>
                  <a:ea typeface="Quattrocento Sans"/>
                  <a:cs typeface="Quattrocento Sans"/>
                  <a:sym typeface="Quattrocento Sans"/>
                </a:rPr>
                <a:t>General Insurance is any policy that covers assets and valuables such as a vehicle, home, travel, and health against damage, loss or theft, and many other liabilities. The critical difference between life insurance and general insurance is that the latter offers financial protection against damage or loss other than life.</a:t>
              </a:r>
              <a:endParaRPr sz="1500">
                <a:solidFill>
                  <a:schemeClr val="dk1"/>
                </a:solidFill>
                <a:latin typeface="Quattrocento Sans"/>
                <a:ea typeface="Quattrocento Sans"/>
                <a:cs typeface="Quattrocento Sans"/>
                <a:sym typeface="Quattrocento Sans"/>
              </a:endParaRPr>
            </a:p>
          </p:txBody>
        </p:sp>
        <p:sp>
          <p:nvSpPr>
            <p:cNvPr id="175" name="Google Shape;175;p7"/>
            <p:cNvSpPr/>
            <p:nvPr/>
          </p:nvSpPr>
          <p:spPr>
            <a:xfrm>
              <a:off x="1656780" y="2248684"/>
              <a:ext cx="1229958" cy="1844937"/>
            </a:xfrm>
            <a:prstGeom prst="rect">
              <a:avLst/>
            </a:prstGeom>
            <a:solidFill>
              <a:srgbClr val="BFC8E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76" name="Google Shape;176;p7"/>
          <p:cNvPicPr preferRelativeResize="0"/>
          <p:nvPr/>
        </p:nvPicPr>
        <p:blipFill rotWithShape="1">
          <a:blip r:embed="rId3">
            <a:alphaModFix/>
          </a:blip>
          <a:srcRect b="0" l="0" r="0" t="0"/>
          <a:stretch/>
        </p:blipFill>
        <p:spPr>
          <a:xfrm>
            <a:off x="2184356" y="1842052"/>
            <a:ext cx="1770795" cy="1895061"/>
          </a:xfrm>
          <a:prstGeom prst="rect">
            <a:avLst/>
          </a:prstGeom>
          <a:noFill/>
          <a:ln>
            <a:noFill/>
          </a:ln>
        </p:spPr>
      </p:pic>
      <p:pic>
        <p:nvPicPr>
          <p:cNvPr id="177" name="Google Shape;177;p7"/>
          <p:cNvPicPr preferRelativeResize="0"/>
          <p:nvPr/>
        </p:nvPicPr>
        <p:blipFill rotWithShape="1">
          <a:blip r:embed="rId4">
            <a:alphaModFix/>
          </a:blip>
          <a:srcRect b="0" l="0" r="0" t="0"/>
          <a:stretch/>
        </p:blipFill>
        <p:spPr>
          <a:xfrm>
            <a:off x="2184356" y="4137692"/>
            <a:ext cx="1770795" cy="205412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8"/>
          <p:cNvSpPr txBox="1"/>
          <p:nvPr>
            <p:ph type="title"/>
          </p:nvPr>
        </p:nvSpPr>
        <p:spPr>
          <a:xfrm>
            <a:off x="1169250" y="956275"/>
            <a:ext cx="96150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Different products of General Insurance</a:t>
            </a:r>
            <a:endParaRPr b="1" sz="3600">
              <a:latin typeface="Helvetica Neue"/>
              <a:ea typeface="Helvetica Neue"/>
              <a:cs typeface="Helvetica Neue"/>
              <a:sym typeface="Helvetica Neue"/>
            </a:endParaRPr>
          </a:p>
        </p:txBody>
      </p:sp>
      <p:sp>
        <p:nvSpPr>
          <p:cNvPr id="183" name="Google Shape;183;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84" name="Google Shape;184;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1.3</a:t>
            </a:r>
            <a:endParaRPr sz="3600">
              <a:solidFill>
                <a:schemeClr val="dk1"/>
              </a:solidFill>
              <a:latin typeface="Helvetica Neue"/>
              <a:ea typeface="Helvetica Neue"/>
              <a:cs typeface="Helvetica Neue"/>
              <a:sym typeface="Helvetica Neue"/>
            </a:endParaRPr>
          </a:p>
        </p:txBody>
      </p:sp>
      <p:sp>
        <p:nvSpPr>
          <p:cNvPr id="185" name="Google Shape;185;p8"/>
          <p:cNvSpPr txBox="1"/>
          <p:nvPr/>
        </p:nvSpPr>
        <p:spPr>
          <a:xfrm>
            <a:off x="1169248" y="1812235"/>
            <a:ext cx="10184552"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General insurance can be categorised in to following:</a:t>
            </a:r>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Motor Insurance</a:t>
            </a:r>
            <a:r>
              <a:rPr lang="en-IN" sz="1600">
                <a:solidFill>
                  <a:schemeClr val="dk1"/>
                </a:solidFill>
                <a:latin typeface="Quattrocento Sans"/>
                <a:ea typeface="Quattrocento Sans"/>
                <a:cs typeface="Quattrocento Sans"/>
                <a:sym typeface="Quattrocento Sans"/>
              </a:rPr>
              <a:t>: Motor Insurance can be divided into two groups, two and four wheeled Vehicle insurance.</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Health insurance</a:t>
            </a:r>
            <a:r>
              <a:rPr lang="en-IN" sz="1600">
                <a:solidFill>
                  <a:schemeClr val="dk1"/>
                </a:solidFill>
                <a:latin typeface="Quattrocento Sans"/>
                <a:ea typeface="Quattrocento Sans"/>
                <a:cs typeface="Quattrocento Sans"/>
                <a:sym typeface="Quattrocento Sans"/>
              </a:rPr>
              <a:t>: Common types of health insurance includes: individual health insurance, family floater health insurance, comprehensive health insurance and critical illness insurance.</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Travel insurance</a:t>
            </a:r>
            <a:r>
              <a:rPr lang="en-IN" sz="1600">
                <a:solidFill>
                  <a:schemeClr val="dk1"/>
                </a:solidFill>
                <a:latin typeface="Quattrocento Sans"/>
                <a:ea typeface="Quattrocento Sans"/>
                <a:cs typeface="Quattrocento Sans"/>
                <a:sym typeface="Quattrocento Sans"/>
              </a:rPr>
              <a:t>: Travel insurance can be broadly grouped into: individual travel policy, family travel policy, student travel insurance, and senior citizen health insurance.</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
        <p:nvSpPr>
          <p:cNvPr descr="Buying A Car After August 1? Know The Own Damage Policy Changes In Store" id="186" name="Google Shape;186;p8"/>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187" name="Google Shape;187;p8"/>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General Insurance - NIB Blog" id="188" name="Google Shape;188;p8"/>
          <p:cNvPicPr preferRelativeResize="0"/>
          <p:nvPr/>
        </p:nvPicPr>
        <p:blipFill rotWithShape="1">
          <a:blip r:embed="rId3">
            <a:alphaModFix/>
          </a:blip>
          <a:srcRect b="0" l="0" r="0" t="0"/>
          <a:stretch/>
        </p:blipFill>
        <p:spPr>
          <a:xfrm>
            <a:off x="3344472" y="3982436"/>
            <a:ext cx="5478163" cy="25564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9"/>
          <p:cNvSpPr txBox="1"/>
          <p:nvPr>
            <p:ph type="title"/>
          </p:nvPr>
        </p:nvSpPr>
        <p:spPr>
          <a:xfrm>
            <a:off x="1169250" y="956275"/>
            <a:ext cx="96894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Different products of General Insurance</a:t>
            </a:r>
            <a:endParaRPr b="1" sz="3600">
              <a:latin typeface="Helvetica Neue"/>
              <a:ea typeface="Helvetica Neue"/>
              <a:cs typeface="Helvetica Neue"/>
              <a:sym typeface="Helvetica Neue"/>
            </a:endParaRPr>
          </a:p>
        </p:txBody>
      </p:sp>
      <p:sp>
        <p:nvSpPr>
          <p:cNvPr id="194" name="Google Shape;19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95" name="Google Shape;195;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1.3</a:t>
            </a:r>
            <a:endParaRPr sz="3600">
              <a:solidFill>
                <a:schemeClr val="dk1"/>
              </a:solidFill>
              <a:latin typeface="Helvetica Neue"/>
              <a:ea typeface="Helvetica Neue"/>
              <a:cs typeface="Helvetica Neue"/>
              <a:sym typeface="Helvetica Neue"/>
            </a:endParaRPr>
          </a:p>
        </p:txBody>
      </p:sp>
      <p:sp>
        <p:nvSpPr>
          <p:cNvPr id="196" name="Google Shape;196;p9"/>
          <p:cNvSpPr txBox="1"/>
          <p:nvPr/>
        </p:nvSpPr>
        <p:spPr>
          <a:xfrm>
            <a:off x="1169248" y="1812235"/>
            <a:ext cx="10184552" cy="526297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Home insurance</a:t>
            </a:r>
            <a:r>
              <a:rPr lang="en-IN" sz="1600">
                <a:solidFill>
                  <a:schemeClr val="dk1"/>
                </a:solidFill>
                <a:latin typeface="Quattrocento Sans"/>
                <a:ea typeface="Quattrocento Sans"/>
                <a:cs typeface="Quattrocento Sans"/>
                <a:sym typeface="Quattrocento Sans"/>
              </a:rPr>
              <a:t>: Home insurance protects a house and its contents.</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Marine Insurance</a:t>
            </a:r>
            <a:r>
              <a:rPr lang="en-IN" sz="1600">
                <a:solidFill>
                  <a:schemeClr val="dk1"/>
                </a:solidFill>
                <a:latin typeface="Quattrocento Sans"/>
                <a:ea typeface="Quattrocento Sans"/>
                <a:cs typeface="Quattrocento Sans"/>
                <a:sym typeface="Quattrocento Sans"/>
              </a:rPr>
              <a:t>: Marine cargo insurance covers goods, freight, cargo, and other interests against loss or damage during transit by rail, road, sea and/or air.</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Commercial Insurance</a:t>
            </a:r>
            <a:r>
              <a:rPr lang="en-IN" sz="1600">
                <a:solidFill>
                  <a:schemeClr val="dk1"/>
                </a:solidFill>
                <a:latin typeface="Quattrocento Sans"/>
                <a:ea typeface="Quattrocento Sans"/>
                <a:cs typeface="Quattrocento Sans"/>
                <a:sym typeface="Quattrocento Sans"/>
              </a:rPr>
              <a:t>: Commercial insurance encompasses solutions for all sectors of the industry arising out of business operations.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Accident Insurance </a:t>
            </a:r>
            <a:r>
              <a:rPr lang="en-IN" sz="1600">
                <a:solidFill>
                  <a:schemeClr val="dk1"/>
                </a:solidFill>
                <a:latin typeface="Quattrocento Sans"/>
                <a:ea typeface="Quattrocento Sans"/>
                <a:cs typeface="Quattrocento Sans"/>
                <a:sym typeface="Quattrocento Sans"/>
              </a:rPr>
              <a:t>:Accidents of different types are possible at any time, at any place and in case of any person or object. Persons and vehicles are more prone to accidents causing injuries and damages.</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Fire Insurance </a:t>
            </a:r>
            <a:r>
              <a:rPr lang="en-IN" sz="1600">
                <a:solidFill>
                  <a:schemeClr val="dk1"/>
                </a:solidFill>
                <a:latin typeface="Quattrocento Sans"/>
                <a:ea typeface="Quattrocento Sans"/>
                <a:cs typeface="Quattrocento Sans"/>
                <a:sym typeface="Quattrocento Sans"/>
              </a:rPr>
              <a:t>:In order to get the asset, stock or machines insured against fire, a proposal form is to be filled in and submitted to the insurance company. The insurance company examines the proposal and the periodical amount of premium is fixed.a insurance policy is then issued in favour of the applicant</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Theft Insurance</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Property Insurance</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
        <p:nvSpPr>
          <p:cNvPr descr="Buying A Car After August 1? Know The Own Damage Policy Changes In Store" id="197" name="Google Shape;197;p9"/>
          <p:cNvSpPr/>
          <p:nvPr/>
        </p:nvSpPr>
        <p:spPr>
          <a:xfrm>
            <a:off x="7744691" y="2390919"/>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Buying A Car After August 1? Know The Own Damage Policy Changes In Store" id="198" name="Google Shape;198;p9"/>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9"/>
          <p:cNvSpPr txBox="1"/>
          <p:nvPr/>
        </p:nvSpPr>
        <p:spPr>
          <a:xfrm>
            <a:off x="4837043" y="5433391"/>
            <a:ext cx="3432314" cy="1354217"/>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Aviation insurance</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Livestock insurance</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Crop insurance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